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46"/>
  </p:notesMasterIdLst>
  <p:sldIdLst>
    <p:sldId id="256" r:id="rId2"/>
    <p:sldId id="434" r:id="rId3"/>
    <p:sldId id="380" r:id="rId4"/>
    <p:sldId id="444" r:id="rId5"/>
    <p:sldId id="445" r:id="rId6"/>
    <p:sldId id="435" r:id="rId7"/>
    <p:sldId id="441" r:id="rId8"/>
    <p:sldId id="446" r:id="rId9"/>
    <p:sldId id="447" r:id="rId10"/>
    <p:sldId id="453" r:id="rId11"/>
    <p:sldId id="448" r:id="rId12"/>
    <p:sldId id="451" r:id="rId13"/>
    <p:sldId id="449" r:id="rId14"/>
    <p:sldId id="452" r:id="rId15"/>
    <p:sldId id="450" r:id="rId16"/>
    <p:sldId id="454" r:id="rId17"/>
    <p:sldId id="455" r:id="rId18"/>
    <p:sldId id="456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37" r:id="rId30"/>
    <p:sldId id="443" r:id="rId31"/>
    <p:sldId id="470" r:id="rId32"/>
    <p:sldId id="475" r:id="rId33"/>
    <p:sldId id="476" r:id="rId34"/>
    <p:sldId id="477" r:id="rId35"/>
    <p:sldId id="478" r:id="rId36"/>
    <p:sldId id="479" r:id="rId37"/>
    <p:sldId id="481" r:id="rId38"/>
    <p:sldId id="503" r:id="rId39"/>
    <p:sldId id="480" r:id="rId40"/>
    <p:sldId id="482" r:id="rId41"/>
    <p:sldId id="483" r:id="rId42"/>
    <p:sldId id="484" r:id="rId43"/>
    <p:sldId id="485" r:id="rId44"/>
    <p:sldId id="263" r:id="rId45"/>
  </p:sldIdLst>
  <p:sldSz cx="12192000" cy="6858000"/>
  <p:notesSz cx="6858000" cy="9144000"/>
  <p:embeddedFontLst>
    <p:embeddedFont>
      <p:font typeface="Century Gothic" panose="020B0502020202020204" pitchFamily="34" charset="0"/>
      <p:regular r:id="rId47"/>
      <p:bold r:id="rId48"/>
      <p:italic r:id="rId49"/>
      <p:boldItalic r:id="rId50"/>
    </p:embeddedFont>
    <p:embeddedFont>
      <p:font typeface="Segoe UI Light" panose="020B0502040204020203" pitchFamily="34" charset="0"/>
      <p:regular r:id="rId51"/>
      <p:italic r:id="rId52"/>
    </p:embeddedFont>
    <p:embeddedFont>
      <p:font typeface="等线" panose="02010600030101010101" pitchFamily="2" charset="-122"/>
      <p:regular r:id="rId53"/>
      <p:bold r:id="rId54"/>
    </p:embeddedFont>
    <p:embeddedFont>
      <p:font typeface="微软雅黑" panose="020B0503020204020204" pitchFamily="34" charset="-122"/>
      <p:regular r:id="rId55"/>
      <p:bold r:id="rId56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D9DADC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93"/>
  </p:normalViewPr>
  <p:slideViewPr>
    <p:cSldViewPr snapToGrid="0" snapToObjects="1">
      <p:cViewPr varScale="1">
        <p:scale>
          <a:sx n="94" d="100"/>
          <a:sy n="94" d="100"/>
        </p:scale>
        <p:origin x="213" y="87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2021/11/10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003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987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56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722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709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175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492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767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28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87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77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639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74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082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435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446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693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220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539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653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54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320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33913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782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432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710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051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140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216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084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77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847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07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39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31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28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B99F00F-FC95-482C-B1F7-6A41D0225CCD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CDDA43F-E533-43F2-B999-F8C1DDCD1369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5B85C3-A5D5-4B42-B524-487F69BCA317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3F6391-54F8-4148-9868-6B6FEEA122D2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791773-BC87-4AC3-B67D-178B9BE30CA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C393B442-A911-45B8-B9B2-D8466FBCC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6827" y="72410"/>
            <a:ext cx="156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 </a:t>
            </a:r>
            <a:r>
              <a:rPr lang="zh-CN" altLang="en-US" dirty="0"/>
              <a:t>基本内容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F1F399F8-7F8F-4FD5-91A1-EEDBC18D0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3126214D-8463-4DD9-BD5D-34555F2B68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0AE461FF-210A-42D6-BE7C-3A900A4F8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E4F82383-80F7-4C97-846B-7BF5AB2DE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88D0498-F262-46DA-B389-3C5CAEB14CDB}"/>
              </a:ext>
            </a:extLst>
          </p:cNvPr>
          <p:cNvCxnSpPr>
            <a:cxnSpLocks/>
          </p:cNvCxnSpPr>
          <p:nvPr userDrawn="1"/>
        </p:nvCxnSpPr>
        <p:spPr>
          <a:xfrm>
            <a:off x="1181133" y="1429518"/>
            <a:ext cx="4060081" cy="0"/>
          </a:xfrm>
          <a:prstGeom prst="line">
            <a:avLst/>
          </a:prstGeom>
          <a:ln w="57150" cap="rnd" cmpd="sng">
            <a:gradFill>
              <a:gsLst>
                <a:gs pos="19000">
                  <a:schemeClr val="bg2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95000">
                  <a:srgbClr val="00B0F0"/>
                </a:gs>
              </a:gsLst>
              <a:lin ang="1080000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FE6F2691-0877-46BD-B498-D227F30FF8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063" y="667655"/>
            <a:ext cx="861697" cy="86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5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0C91B4-283E-4E34-A6F4-21790ADA4809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501A87-BA63-4736-B5E1-9D15B1700A06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F9E048-33BC-4937-B745-813F4455131B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6712DC1-FA3B-4116-88AE-4D22F9C00636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472870-9023-4B1D-9D48-6FFBB260804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E19D22A-C1E1-40BF-B2BE-6240AAB9E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685" y="72410"/>
            <a:ext cx="142859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9D348924-D5BD-46F4-8FC5-FA7ABB7A7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E091483-4ECF-4E7D-9481-FAA13147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2" name="文本占位符 19">
            <a:extLst>
              <a:ext uri="{FF2B5EF4-FFF2-40B4-BE49-F238E27FC236}">
                <a16:creationId xmlns:a16="http://schemas.microsoft.com/office/drawing/2014/main" id="{FB9395B4-103C-4344-AFAF-6B5CBB2CD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1E4F5A60-AB29-4034-AA19-508221B7DA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</p:spTree>
    <p:extLst>
      <p:ext uri="{BB962C8B-B14F-4D97-AF65-F5344CB8AC3E}">
        <p14:creationId xmlns:p14="http://schemas.microsoft.com/office/powerpoint/2010/main" val="271897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535391" y="5961483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15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2" r:id="rId4"/>
    <p:sldLayoutId id="2147483664" r:id="rId5"/>
    <p:sldLayoutId id="2147483663" r:id="rId6"/>
    <p:sldLayoutId id="2147483665" r:id="rId7"/>
    <p:sldLayoutId id="2147483681" r:id="rId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AE%A1%E7%AE%97%E6%9C%BA%E5%85%88%E9%A9%B1%E5%A5%96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7775" y="390313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进程管理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58" y="272092"/>
            <a:ext cx="12192000" cy="3522133"/>
          </a:xfrm>
          <a:prstGeom prst="rect">
            <a:avLst/>
          </a:prstGeom>
          <a:blipFill>
            <a:blip r:embed="rId3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30092-F62A-483A-BD38-5CB8E8336340}"/>
              </a:ext>
            </a:extLst>
          </p:cNvPr>
          <p:cNvSpPr txBox="1"/>
          <p:nvPr/>
        </p:nvSpPr>
        <p:spPr>
          <a:xfrm>
            <a:off x="4138374" y="5492914"/>
            <a:ext cx="389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同步与互斥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信号量（整型）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214717-D4D3-4B9D-A229-8A792EF9B30A}"/>
              </a:ext>
            </a:extLst>
          </p:cNvPr>
          <p:cNvSpPr txBox="1"/>
          <p:nvPr/>
        </p:nvSpPr>
        <p:spPr>
          <a:xfrm>
            <a:off x="1267889" y="1617114"/>
            <a:ext cx="9830110" cy="5011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最初</a:t>
            </a:r>
            <a:r>
              <a:rPr lang="en-US" altLang="zh-CN" sz="2400" b="1" dirty="0"/>
              <a:t>Dijkstra</a:t>
            </a:r>
            <a:r>
              <a:rPr lang="zh-CN" altLang="en-US" sz="2400" b="1" dirty="0"/>
              <a:t>把信号量定义为一个整型量，除初始化外，仅能通过两个标准的原子操作</a:t>
            </a:r>
            <a:r>
              <a:rPr lang="en-US" altLang="zh-CN" sz="2400" b="1" dirty="0"/>
              <a:t>P()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V()</a:t>
            </a:r>
            <a:r>
              <a:rPr lang="zh-CN" altLang="en-US" sz="2400" b="1" dirty="0"/>
              <a:t>来操作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P()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V()</a:t>
            </a:r>
            <a:r>
              <a:rPr lang="zh-CN" altLang="en-US" sz="2400" b="1" dirty="0"/>
              <a:t>都是原子操作，</a:t>
            </a:r>
            <a:r>
              <a:rPr lang="zh-CN" altLang="en-US" sz="2400" b="1" dirty="0">
                <a:solidFill>
                  <a:srgbClr val="FF0000"/>
                </a:solidFill>
              </a:rPr>
              <a:t>执行不能被打断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</a:rPr>
              <a:t>缺点</a:t>
            </a:r>
            <a:r>
              <a:rPr lang="zh-CN" altLang="en-US" sz="2400" b="1" dirty="0"/>
              <a:t>：信号量 </a:t>
            </a:r>
            <a:r>
              <a:rPr lang="en-US" altLang="zh-CN" sz="2400" b="1" dirty="0"/>
              <a:t>S </a:t>
            </a:r>
            <a:r>
              <a:rPr lang="zh-CN" altLang="en-US" sz="2400" b="1" dirty="0"/>
              <a:t>≤ </a:t>
            </a:r>
            <a:r>
              <a:rPr lang="en-US" altLang="zh-CN" sz="2400" b="1" dirty="0"/>
              <a:t>0 </a:t>
            </a:r>
            <a:r>
              <a:rPr lang="zh-CN" altLang="en-US" sz="2400" b="1" dirty="0"/>
              <a:t>时“忙等”，未遵循“让权等待”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为了实现“让权等待”，除了需要一个记录资源数量的</a:t>
            </a:r>
            <a:r>
              <a:rPr lang="en-US" altLang="zh-CN" sz="2400" b="1" dirty="0" err="1"/>
              <a:t>sem</a:t>
            </a:r>
            <a:r>
              <a:rPr lang="zh-CN" altLang="en-US" sz="2400" b="1" dirty="0"/>
              <a:t>外还要增加一个“进程链表”，用于链接需要等待的进程。</a:t>
            </a:r>
            <a:endParaRPr lang="en-US" altLang="zh-CN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7B6E64-95E7-407C-A5AA-D0E9C58B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186" y="2948898"/>
            <a:ext cx="5083627" cy="13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0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76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P/V</a:t>
            </a:r>
            <a:r>
              <a:rPr lang="zh-CN" altLang="en-US" sz="3200" b="1" dirty="0">
                <a:solidFill>
                  <a:srgbClr val="FF0000"/>
                </a:solidFill>
              </a:rPr>
              <a:t>元语（资源型）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9B5CE-2782-4489-BB2C-53B06F60EA9F}"/>
              </a:ext>
            </a:extLst>
          </p:cNvPr>
          <p:cNvGrpSpPr/>
          <p:nvPr/>
        </p:nvGrpSpPr>
        <p:grpSpPr>
          <a:xfrm>
            <a:off x="1078544" y="1777854"/>
            <a:ext cx="10482150" cy="2226794"/>
            <a:chOff x="1078544" y="1577390"/>
            <a:chExt cx="10482150" cy="222679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23B2CA7-0E8D-41F6-AE17-9397AB0BC4B8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40862D5-9DE6-4F9E-9E0F-5C0ABA7DCB0D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9263ED1-A6C5-4F3B-AB9E-EB2FD8F43827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05D7B0A-9DA6-4C71-BAAD-FFD133CACE0F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A7C235F-6CCD-4CA7-9280-F9D726134EC4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6D3DE5-584C-4A20-B3F9-D1A97A6672D4}"/>
                </a:ext>
              </a:extLst>
            </p:cNvPr>
            <p:cNvSpPr/>
            <p:nvPr/>
          </p:nvSpPr>
          <p:spPr>
            <a:xfrm>
              <a:off x="1979607" y="1577390"/>
              <a:ext cx="2754280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P/wait/test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元语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0E7A98-96C2-43F2-ACE9-96B6ED65E36A}"/>
                </a:ext>
              </a:extLst>
            </p:cNvPr>
            <p:cNvSpPr/>
            <p:nvPr/>
          </p:nvSpPr>
          <p:spPr>
            <a:xfrm>
              <a:off x="2044161" y="2112952"/>
              <a:ext cx="9516533" cy="1691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 err="1">
                  <a:solidFill>
                    <a:srgbClr val="FF0000"/>
                  </a:solidFill>
                </a:rPr>
                <a:t>sem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 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减 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1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如果</a:t>
              </a:r>
              <a:r>
                <a:rPr lang="en-US" altLang="zh-CN" sz="2000" b="1" dirty="0" err="1"/>
                <a:t>sem</a:t>
              </a:r>
              <a:r>
                <a:rPr lang="zh-CN" altLang="en-US" sz="2000" b="1" dirty="0"/>
                <a:t>减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之后，仍然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大于或等于 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P</a:t>
              </a:r>
              <a:r>
                <a:rPr lang="zh-CN" altLang="en-US" sz="2000" b="1" dirty="0"/>
                <a:t>元语返回，该进程继续执行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如果</a:t>
              </a:r>
              <a:r>
                <a:rPr lang="en-US" altLang="zh-CN" sz="2000" b="1" dirty="0" err="1"/>
                <a:t>sem</a:t>
              </a:r>
              <a:r>
                <a:rPr lang="zh-CN" altLang="en-US" sz="2000" b="1" dirty="0"/>
                <a:t>减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之后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小于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，则该进程被阻塞后，放入该信号对应的阻塞队列中，然后转进程调度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3B4620-5A49-4CFC-8E73-7CC93567C498}"/>
              </a:ext>
            </a:extLst>
          </p:cNvPr>
          <p:cNvGrpSpPr/>
          <p:nvPr/>
        </p:nvGrpSpPr>
        <p:grpSpPr>
          <a:xfrm>
            <a:off x="1078544" y="4280925"/>
            <a:ext cx="10482150" cy="2243787"/>
            <a:chOff x="1078544" y="1577390"/>
            <a:chExt cx="10482150" cy="224378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9AA23FF-5643-48A1-8F8D-694C3D66E43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D328240-7AE7-4F95-A4CF-E2917FD5A1A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B3A55FB-5BFA-49E0-913F-BFF26DF0211D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A9B54AF5-2B87-4F2F-A336-A0F42D5AEF12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140C142-BED6-4F3F-9CAF-DC94AF781C35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14C6ED-7270-42DA-B12D-637C5BBBDB02}"/>
                </a:ext>
              </a:extLst>
            </p:cNvPr>
            <p:cNvSpPr/>
            <p:nvPr/>
          </p:nvSpPr>
          <p:spPr>
            <a:xfrm>
              <a:off x="1979607" y="1577390"/>
              <a:ext cx="427072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V/signal/increment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元语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85EEEBE-6551-4C54-8B10-EDCDEB5AF883}"/>
                </a:ext>
              </a:extLst>
            </p:cNvPr>
            <p:cNvSpPr/>
            <p:nvPr/>
          </p:nvSpPr>
          <p:spPr>
            <a:xfrm>
              <a:off x="2044161" y="2129945"/>
              <a:ext cx="9516533" cy="1691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 err="1">
                  <a:solidFill>
                    <a:srgbClr val="FF0000"/>
                  </a:solidFill>
                </a:rPr>
                <a:t>sem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 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加 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1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若</a:t>
              </a:r>
              <a:r>
                <a:rPr lang="en-US" altLang="zh-CN" sz="2000" b="1" dirty="0" err="1"/>
                <a:t>sem</a:t>
              </a:r>
              <a:r>
                <a:rPr lang="zh-CN" altLang="en-US" sz="2000" b="1" dirty="0"/>
                <a:t>加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后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大于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V</a:t>
              </a:r>
              <a:r>
                <a:rPr lang="zh-CN" altLang="en-US" sz="2000" b="1" dirty="0"/>
                <a:t>元语返回，该进程继续执行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若</a:t>
              </a:r>
              <a:r>
                <a:rPr lang="en-US" altLang="zh-CN" sz="2000" b="1" dirty="0" err="1"/>
                <a:t>sem</a:t>
              </a:r>
              <a:r>
                <a:rPr lang="zh-CN" altLang="en-US" sz="2000" b="1" dirty="0"/>
                <a:t>加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后，仍然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小于或等于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，则从该信号阻塞队列中唤醒一个等待的进程，然后</a:t>
              </a:r>
              <a:r>
                <a:rPr lang="en-US" altLang="zh-CN" sz="2000" b="1" dirty="0"/>
                <a:t>V</a:t>
              </a:r>
              <a:r>
                <a:rPr lang="zh-CN" altLang="en-US" sz="2000" b="1" dirty="0"/>
                <a:t>元语返回继续执行，或，执行进程调度。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55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信号量的实现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BDC432-9292-4B0A-9FA9-E2FBAC4D0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16" y="2062613"/>
            <a:ext cx="3370377" cy="1744558"/>
          </a:xfrm>
          <a:prstGeom prst="rect">
            <a:avLst/>
          </a:prstGeom>
        </p:spPr>
      </p:pic>
      <p:sp>
        <p:nvSpPr>
          <p:cNvPr id="27" name="Text Box 4">
            <a:extLst>
              <a:ext uri="{FF2B5EF4-FFF2-40B4-BE49-F238E27FC236}">
                <a16:creationId xmlns:a16="http://schemas.microsoft.com/office/drawing/2014/main" id="{068DE1B5-19B4-467C-B9C8-34A0E648E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09" y="4119474"/>
            <a:ext cx="4911021" cy="2246769"/>
          </a:xfrm>
          <a:prstGeom prst="rect">
            <a:avLst/>
          </a:prstGeom>
          <a:gradFill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</a:gradFill>
          <a:ln w="19050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Semaphore::P() {</a:t>
            </a:r>
          </a:p>
          <a:p>
            <a:pPr eaLnBrk="1" hangingPunct="1">
              <a:buFont typeface="Monotype Sorts" charset="0"/>
              <a:buNone/>
            </a:pPr>
            <a:r>
              <a:rPr lang="zh-CN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zh-CN" altLang="en-US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lang="en-US" altLang="zh-CN" sz="2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sem</a:t>
            </a: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--;</a:t>
            </a:r>
          </a:p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if (</a:t>
            </a:r>
            <a:r>
              <a:rPr lang="en-US" altLang="zh-CN" sz="2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sem</a:t>
            </a: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&lt; 0) {</a:t>
            </a:r>
          </a:p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Add this thread t to q;</a:t>
            </a:r>
          </a:p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block(p);</a:t>
            </a:r>
          </a:p>
          <a:p>
            <a:pPr eaLnBrk="1" hangingPunct="1">
              <a:buFont typeface="Monotype Sorts" charset="0"/>
              <a:buNone/>
            </a:pPr>
            <a:r>
              <a:rPr lang="zh-CN" altLang="en-US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</a:t>
            </a: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8" name="Text Box 5">
            <a:extLst>
              <a:ext uri="{FF2B5EF4-FFF2-40B4-BE49-F238E27FC236}">
                <a16:creationId xmlns:a16="http://schemas.microsoft.com/office/drawing/2014/main" id="{FFC871EA-E400-4C7F-9D5E-40AEE48D0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728" y="4119474"/>
            <a:ext cx="5299832" cy="2246769"/>
          </a:xfrm>
          <a:prstGeom prst="rect">
            <a:avLst/>
          </a:prstGeom>
          <a:gradFill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</a:gradFill>
          <a:ln w="19050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>
              <a:defRPr sz="2000">
                <a:solidFill>
                  <a:schemeClr val="folHlink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Monotype Sorts" charset="0"/>
              <a:buChar char="–"/>
              <a:defRPr sz="1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Semaphore::V() {</a:t>
            </a:r>
          </a:p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lang="en-US" altLang="zh-CN" sz="2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sem</a:t>
            </a: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++; </a:t>
            </a:r>
          </a:p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if (</a:t>
            </a:r>
            <a:r>
              <a:rPr lang="en-US" altLang="zh-CN" sz="2000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sem</a:t>
            </a: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&lt;=0) {</a:t>
            </a:r>
          </a:p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Remove a thread t from q;</a:t>
            </a:r>
          </a:p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wakeup(t);        </a:t>
            </a:r>
          </a:p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}</a:t>
            </a:r>
          </a:p>
          <a:p>
            <a:pPr eaLnBrk="1" hangingPunct="1">
              <a:buFont typeface="Monotype Sorts" charset="0"/>
              <a:buNone/>
            </a:pP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773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allAtOnce" animBg="1"/>
      <p:bldP spid="28" grpId="0" uiExpand="1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程序演示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69EC16-1F7E-4382-8E80-5990B26AE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24" y="868477"/>
            <a:ext cx="7179792" cy="59108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BE8C88-CE5A-4B62-99E9-8D292E2B59C6}"/>
              </a:ext>
            </a:extLst>
          </p:cNvPr>
          <p:cNvSpPr txBox="1"/>
          <p:nvPr/>
        </p:nvSpPr>
        <p:spPr>
          <a:xfrm>
            <a:off x="360785" y="1910194"/>
            <a:ext cx="3996612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/>
              <a:t>sem</a:t>
            </a:r>
            <a:r>
              <a:rPr lang="zh-CN" altLang="en-US" sz="2400" b="1" dirty="0"/>
              <a:t>的初值为表示可用资源的数量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/>
              <a:t>sem</a:t>
            </a:r>
            <a:r>
              <a:rPr lang="zh-CN" altLang="en-US" sz="2400" b="1" dirty="0"/>
              <a:t>初值为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时，表示互斥信号量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当</a:t>
            </a:r>
            <a:r>
              <a:rPr lang="en-US" altLang="zh-CN" sz="2400" b="1" dirty="0" err="1"/>
              <a:t>sem</a:t>
            </a:r>
            <a:r>
              <a:rPr lang="zh-CN" altLang="en-US" sz="2400" b="1" dirty="0"/>
              <a:t>小于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的时候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有进程排队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/>
              <a:t>sem</a:t>
            </a:r>
            <a:r>
              <a:rPr lang="zh-CN" altLang="en-US" sz="2400" b="1" dirty="0"/>
              <a:t>的绝对值，为排队进程的个数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0440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信号量的特征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214717-D4D3-4B9D-A229-8A792EF9B30A}"/>
              </a:ext>
            </a:extLst>
          </p:cNvPr>
          <p:cNvSpPr txBox="1"/>
          <p:nvPr/>
        </p:nvSpPr>
        <p:spPr>
          <a:xfrm>
            <a:off x="1375955" y="1894114"/>
            <a:ext cx="7080785" cy="4452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信号量是</a:t>
            </a:r>
            <a:r>
              <a:rPr lang="zh-CN" altLang="en-US" sz="2400" b="1" dirty="0">
                <a:solidFill>
                  <a:srgbClr val="FF0000"/>
                </a:solidFill>
              </a:rPr>
              <a:t>被保护</a:t>
            </a:r>
            <a:r>
              <a:rPr lang="zh-CN" altLang="en-US" sz="2400" b="1" dirty="0"/>
              <a:t>的</a:t>
            </a:r>
            <a:r>
              <a:rPr lang="zh-CN" altLang="en-US" sz="2400" b="1" dirty="0">
                <a:solidFill>
                  <a:srgbClr val="FF0000"/>
                </a:solidFill>
              </a:rPr>
              <a:t>整形</a:t>
            </a:r>
            <a:r>
              <a:rPr lang="zh-CN" altLang="en-US" sz="2400" b="1" dirty="0"/>
              <a:t>变量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初始化完成后，只能通过</a:t>
            </a:r>
            <a:r>
              <a:rPr lang="en-US" altLang="zh-CN" sz="2400" b="1" dirty="0"/>
              <a:t>P()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V()</a:t>
            </a:r>
            <a:r>
              <a:rPr lang="zh-CN" altLang="en-US" sz="2400" b="1" dirty="0"/>
              <a:t>操作来修改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由操作系统保证，</a:t>
            </a:r>
            <a:r>
              <a:rPr lang="en-US" altLang="zh-CN" sz="2400" b="1" dirty="0"/>
              <a:t>PV</a:t>
            </a:r>
            <a:r>
              <a:rPr lang="zh-CN" altLang="en-US" sz="2400" b="1" dirty="0"/>
              <a:t>操作是原子操作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</a:rPr>
              <a:t>P()</a:t>
            </a:r>
            <a:r>
              <a:rPr lang="zh-CN" altLang="en-US" sz="2400" b="1" dirty="0">
                <a:solidFill>
                  <a:srgbClr val="FF0000"/>
                </a:solidFill>
              </a:rPr>
              <a:t>可能阻塞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V()</a:t>
            </a:r>
            <a:r>
              <a:rPr lang="zh-CN" altLang="en-US" sz="2400" b="1" dirty="0"/>
              <a:t>不会阻塞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通常</a:t>
            </a:r>
            <a:r>
              <a:rPr lang="zh-CN" altLang="en-US" sz="2400" b="1" dirty="0">
                <a:solidFill>
                  <a:srgbClr val="FF0000"/>
                </a:solidFill>
              </a:rPr>
              <a:t>假定</a:t>
            </a:r>
            <a:r>
              <a:rPr lang="zh-CN" altLang="en-US" sz="2400" b="1" dirty="0"/>
              <a:t>信号量是“公平的”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进程不会被无限期阻塞在</a:t>
            </a:r>
            <a:r>
              <a:rPr lang="en-US" altLang="zh-CN" sz="2400" b="1" dirty="0"/>
              <a:t>P()</a:t>
            </a:r>
            <a:r>
              <a:rPr lang="zh-CN" altLang="en-US" sz="2400" b="1" dirty="0"/>
              <a:t>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假定信号量等待按</a:t>
            </a:r>
            <a:r>
              <a:rPr lang="zh-CN" altLang="en-US" sz="2400" b="1" dirty="0">
                <a:solidFill>
                  <a:srgbClr val="FF0000"/>
                </a:solidFill>
              </a:rPr>
              <a:t>先进先出</a:t>
            </a:r>
            <a:r>
              <a:rPr lang="zh-CN" altLang="en-US" sz="2400" b="1" dirty="0"/>
              <a:t>排队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自旋锁能否实现先进先出？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65519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AND</a:t>
            </a:r>
            <a:r>
              <a:rPr lang="zh-CN" altLang="en-US" sz="3200" b="1" dirty="0">
                <a:solidFill>
                  <a:srgbClr val="FF0000"/>
                </a:solidFill>
              </a:rPr>
              <a:t>型信号量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214717-D4D3-4B9D-A229-8A792EF9B30A}"/>
              </a:ext>
            </a:extLst>
          </p:cNvPr>
          <p:cNvSpPr txBox="1"/>
          <p:nvPr/>
        </p:nvSpPr>
        <p:spPr>
          <a:xfrm>
            <a:off x="881432" y="1679510"/>
            <a:ext cx="10785325" cy="520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有些任务中，一个进程要先获得多个资源后才能执行，若进程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都要访问共享数据</a:t>
            </a:r>
            <a:r>
              <a:rPr lang="en-US" altLang="zh-CN" sz="2400" b="1" dirty="0"/>
              <a:t>D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E</a:t>
            </a:r>
            <a:r>
              <a:rPr lang="zh-CN" altLang="en-US" sz="2400" b="1" dirty="0"/>
              <a:t>，设信号量</a:t>
            </a:r>
            <a:r>
              <a:rPr lang="en-US" altLang="zh-CN" sz="2400" b="1" dirty="0" err="1"/>
              <a:t>Dmutex</a:t>
            </a:r>
            <a:r>
              <a:rPr lang="zh-CN" altLang="en-US" sz="2400" b="1" dirty="0"/>
              <a:t>和</a:t>
            </a:r>
            <a:r>
              <a:rPr lang="en-US" altLang="zh-CN" sz="2400" b="1" dirty="0" err="1"/>
              <a:t>Emutex</a:t>
            </a:r>
            <a:r>
              <a:rPr lang="zh-CN" altLang="en-US" sz="2400" b="1" dirty="0"/>
              <a:t>，且</a:t>
            </a:r>
            <a:r>
              <a:rPr lang="en-US" altLang="zh-CN" sz="2400" b="1" dirty="0"/>
              <a:t>mutex</a:t>
            </a:r>
            <a:r>
              <a:rPr lang="zh-CN" altLang="en-US" sz="2400" b="1" dirty="0"/>
              <a:t>的初值均为</a:t>
            </a:r>
            <a:r>
              <a:rPr lang="en-US" altLang="zh-CN" sz="2400" b="1" dirty="0"/>
              <a:t>1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在两个进程中都要包含对两个</a:t>
            </a:r>
            <a:r>
              <a:rPr lang="en-US" altLang="zh-CN" sz="2400" b="1" dirty="0" err="1"/>
              <a:t>Dmutex</a:t>
            </a:r>
            <a:r>
              <a:rPr lang="zh-CN" altLang="en-US" sz="2400" b="1" dirty="0"/>
              <a:t>和</a:t>
            </a:r>
            <a:r>
              <a:rPr lang="en-US" altLang="zh-CN" sz="2400" b="1" dirty="0" err="1"/>
              <a:t>Emutex</a:t>
            </a:r>
            <a:r>
              <a:rPr lang="zh-CN" altLang="en-US" sz="2400" b="1" dirty="0"/>
              <a:t>的操作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进程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按下述次序交替执行</a:t>
            </a:r>
            <a:r>
              <a:rPr lang="en-US" altLang="zh-CN" sz="2400" b="1" dirty="0"/>
              <a:t>P()</a:t>
            </a:r>
            <a:r>
              <a:rPr lang="zh-CN" altLang="en-US" sz="2400" b="1" dirty="0"/>
              <a:t>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/>
              <a:t>PA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P(</a:t>
            </a:r>
            <a:r>
              <a:rPr lang="en-US" altLang="zh-CN" sz="2000" b="1" dirty="0" err="1"/>
              <a:t>Dmutex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； 于是</a:t>
            </a:r>
            <a:r>
              <a:rPr lang="en-US" altLang="zh-CN" sz="2000" b="1" dirty="0" err="1"/>
              <a:t>Dmutex</a:t>
            </a:r>
            <a:r>
              <a:rPr lang="en-US" altLang="zh-CN" sz="2000" b="1" dirty="0"/>
              <a:t>=0</a:t>
            </a:r>
            <a:r>
              <a:rPr lang="zh-CN" altLang="en-US" sz="2000" b="1" dirty="0"/>
              <a:t>；</a:t>
            </a:r>
            <a:endParaRPr lang="en-US" altLang="zh-CN" sz="20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/>
              <a:t>PB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P(</a:t>
            </a:r>
            <a:r>
              <a:rPr lang="en-US" altLang="zh-CN" sz="2000" b="1" dirty="0" err="1"/>
              <a:t>Emutex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； 于是</a:t>
            </a:r>
            <a:r>
              <a:rPr lang="en-US" altLang="zh-CN" sz="2000" b="1" dirty="0" err="1"/>
              <a:t>Emutex</a:t>
            </a:r>
            <a:r>
              <a:rPr lang="en-US" altLang="zh-CN" sz="2000" b="1" dirty="0"/>
              <a:t>=0</a:t>
            </a:r>
            <a:r>
              <a:rPr lang="zh-CN" altLang="en-US" sz="2000" b="1" dirty="0"/>
              <a:t>；</a:t>
            </a:r>
            <a:endParaRPr lang="en-US" altLang="zh-CN" sz="20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/>
              <a:t>PA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P(</a:t>
            </a:r>
            <a:r>
              <a:rPr lang="en-US" altLang="zh-CN" sz="2000" b="1" dirty="0" err="1"/>
              <a:t>Dmutex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； 于是</a:t>
            </a:r>
            <a:r>
              <a:rPr lang="en-US" altLang="zh-CN" sz="2000" b="1" dirty="0" err="1"/>
              <a:t>Dmutex</a:t>
            </a:r>
            <a:r>
              <a:rPr lang="en-US" altLang="zh-CN" sz="2000" b="1" dirty="0"/>
              <a:t>=-1</a:t>
            </a:r>
            <a:r>
              <a:rPr lang="zh-CN" altLang="en-US" sz="2000" b="1" dirty="0"/>
              <a:t>；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阻塞</a:t>
            </a:r>
            <a:endParaRPr lang="en-US" altLang="zh-CN" sz="20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/>
              <a:t>PB</a:t>
            </a:r>
            <a:r>
              <a:rPr lang="zh-CN" altLang="en-US" sz="2000" b="1" dirty="0"/>
              <a:t>：</a:t>
            </a:r>
            <a:r>
              <a:rPr lang="en-US" altLang="zh-CN" sz="2000" b="1" dirty="0"/>
              <a:t>P(</a:t>
            </a:r>
            <a:r>
              <a:rPr lang="en-US" altLang="zh-CN" sz="2000" b="1" dirty="0" err="1"/>
              <a:t>Emutex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； 于是</a:t>
            </a:r>
            <a:r>
              <a:rPr lang="en-US" altLang="zh-CN" sz="2000" b="1" dirty="0" err="1"/>
              <a:t>Dmutex</a:t>
            </a:r>
            <a:r>
              <a:rPr lang="en-US" altLang="zh-CN" sz="2000" b="1" dirty="0"/>
              <a:t>=-1</a:t>
            </a:r>
            <a:r>
              <a:rPr lang="zh-CN" altLang="en-US" sz="2000" b="1" dirty="0"/>
              <a:t>； 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阻塞</a:t>
            </a:r>
            <a:endParaRPr lang="en-US" altLang="zh-CN" sz="2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8858DC-C295-44CF-81C1-54261CB3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298" y="3428999"/>
            <a:ext cx="2561465" cy="10963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BA35C7-7790-4694-ADA1-660A99A0A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485" y="3428999"/>
            <a:ext cx="2611300" cy="109634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6D259B9-18EF-4279-86A2-5DB896C468EB}"/>
              </a:ext>
            </a:extLst>
          </p:cNvPr>
          <p:cNvSpPr txBox="1"/>
          <p:nvPr/>
        </p:nvSpPr>
        <p:spPr>
          <a:xfrm>
            <a:off x="7993084" y="5014905"/>
            <a:ext cx="2968117" cy="14219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此时，</a:t>
            </a:r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</a:rPr>
              <a:t>B</a:t>
            </a:r>
            <a:r>
              <a:rPr lang="zh-CN" altLang="en-US" sz="2000" b="1" dirty="0">
                <a:solidFill>
                  <a:srgbClr val="FF0000"/>
                </a:solidFill>
              </a:rPr>
              <a:t>处于僵持状态，无外力作用无法解脱，称为死锁状态</a:t>
            </a:r>
          </a:p>
        </p:txBody>
      </p:sp>
    </p:spTree>
    <p:extLst>
      <p:ext uri="{BB962C8B-B14F-4D97-AF65-F5344CB8AC3E}">
        <p14:creationId xmlns:p14="http://schemas.microsoft.com/office/powerpoint/2010/main" val="23992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719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AND</a:t>
            </a:r>
            <a:r>
              <a:rPr lang="zh-CN" altLang="en-US" sz="3200" b="1" dirty="0">
                <a:solidFill>
                  <a:srgbClr val="FF0000"/>
                </a:solidFill>
              </a:rPr>
              <a:t>型信号量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214717-D4D3-4B9D-A229-8A792EF9B30A}"/>
              </a:ext>
            </a:extLst>
          </p:cNvPr>
          <p:cNvSpPr txBox="1"/>
          <p:nvPr/>
        </p:nvSpPr>
        <p:spPr>
          <a:xfrm>
            <a:off x="703337" y="1891533"/>
            <a:ext cx="10785325" cy="390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将进程在整个运行过程中所需要的所有资源，一次性全部分配给进程，待进程使用完毕后再一起释放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对若干个临界资源的分配，采取原子操作方式；要么全部分配到进程，要么一个也不分配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这样就可以避免上述死锁的情况发生。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在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操作中，增加了一个“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”条件，故称为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同步，或称为同时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操作，即，</a:t>
            </a:r>
            <a:r>
              <a:rPr lang="en-US" altLang="zh-CN" sz="2400" b="1" dirty="0" err="1"/>
              <a:t>Swait</a:t>
            </a:r>
            <a:r>
              <a:rPr lang="zh-CN" altLang="en-US" sz="2400" b="1" dirty="0"/>
              <a:t>（</a:t>
            </a:r>
            <a:r>
              <a:rPr lang="en-US" altLang="zh-CN" sz="2400" b="1" dirty="0" err="1"/>
              <a:t>SimultaneousWait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119510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3834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P/V</a:t>
            </a:r>
            <a:r>
              <a:rPr lang="zh-CN" altLang="en-US" sz="3200" b="1" dirty="0">
                <a:solidFill>
                  <a:srgbClr val="FF0000"/>
                </a:solidFill>
              </a:rPr>
              <a:t>元语（</a:t>
            </a:r>
            <a:r>
              <a:rPr lang="en-US" altLang="zh-CN" sz="3200" b="1" dirty="0">
                <a:solidFill>
                  <a:srgbClr val="FF0000"/>
                </a:solidFill>
              </a:rPr>
              <a:t>AND</a:t>
            </a:r>
            <a:r>
              <a:rPr lang="zh-CN" altLang="en-US" sz="3200" b="1" dirty="0">
                <a:solidFill>
                  <a:srgbClr val="FF0000"/>
                </a:solidFill>
              </a:rPr>
              <a:t>型）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9B5CE-2782-4489-BB2C-53B06F60EA9F}"/>
              </a:ext>
            </a:extLst>
          </p:cNvPr>
          <p:cNvGrpSpPr/>
          <p:nvPr/>
        </p:nvGrpSpPr>
        <p:grpSpPr>
          <a:xfrm>
            <a:off x="1078544" y="1777854"/>
            <a:ext cx="10482150" cy="1857462"/>
            <a:chOff x="1078544" y="1577390"/>
            <a:chExt cx="10482150" cy="185746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23B2CA7-0E8D-41F6-AE17-9397AB0BC4B8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40862D5-9DE6-4F9E-9E0F-5C0ABA7DCB0D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9263ED1-A6C5-4F3B-AB9E-EB2FD8F43827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05D7B0A-9DA6-4C71-BAAD-FFD133CACE0F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A7C235F-6CCD-4CA7-9280-F9D726134EC4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6D3DE5-584C-4A20-B3F9-D1A97A6672D4}"/>
                </a:ext>
              </a:extLst>
            </p:cNvPr>
            <p:cNvSpPr/>
            <p:nvPr/>
          </p:nvSpPr>
          <p:spPr>
            <a:xfrm>
              <a:off x="1979607" y="1577390"/>
              <a:ext cx="331212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SP/</a:t>
              </a:r>
              <a:r>
                <a:rPr lang="en-US" altLang="zh-CN" sz="2800" b="1" dirty="0" err="1">
                  <a:solidFill>
                    <a:schemeClr val="accent1">
                      <a:lumMod val="50000"/>
                    </a:schemeClr>
                  </a:solidFill>
                </a:rPr>
                <a:t>Swait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/</a:t>
              </a:r>
              <a:r>
                <a:rPr lang="en-US" altLang="zh-CN" sz="2800" b="1" dirty="0" err="1">
                  <a:solidFill>
                    <a:schemeClr val="accent1">
                      <a:lumMod val="50000"/>
                    </a:schemeClr>
                  </a:solidFill>
                </a:rPr>
                <a:t>Stest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元语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0E7A98-96C2-43F2-ACE9-96B6ED65E36A}"/>
                </a:ext>
              </a:extLst>
            </p:cNvPr>
            <p:cNvSpPr/>
            <p:nvPr/>
          </p:nvSpPr>
          <p:spPr>
            <a:xfrm>
              <a:off x="2044161" y="2112952"/>
              <a:ext cx="9516533" cy="1321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等待所有需要的资源都可用（</a:t>
              </a:r>
              <a:r>
                <a:rPr lang="en-US" altLang="zh-CN" sz="2000" b="1" dirty="0"/>
                <a:t>sem1</a:t>
              </a:r>
              <a:r>
                <a:rPr lang="zh-CN" altLang="en-US" sz="2000" b="1" dirty="0"/>
                <a:t>≥</a:t>
              </a:r>
              <a:r>
                <a:rPr lang="en-US" altLang="zh-CN" sz="2000" b="1" dirty="0"/>
                <a:t>1 and … and </a:t>
              </a:r>
              <a:r>
                <a:rPr lang="en-US" altLang="zh-CN" sz="2000" b="1" dirty="0" err="1"/>
                <a:t>semn</a:t>
              </a:r>
              <a:r>
                <a:rPr lang="zh-CN" altLang="en-US" sz="2000" b="1" dirty="0"/>
                <a:t>≥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一次分配所有资源（</a:t>
              </a:r>
              <a:r>
                <a:rPr lang="en-US" altLang="zh-CN" sz="2000" b="1" dirty="0"/>
                <a:t>sem1-1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 …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semn-1</a:t>
              </a:r>
              <a:r>
                <a:rPr lang="zh-CN" altLang="en-US" sz="2000" b="1" dirty="0"/>
                <a:t>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如果有任一资源不能使用（</a:t>
              </a:r>
              <a:r>
                <a:rPr lang="en-US" altLang="zh-CN" sz="2000" b="1" dirty="0"/>
                <a:t>semi  </a:t>
              </a:r>
              <a:r>
                <a:rPr lang="zh-CN" altLang="en-US" sz="2000" b="1" dirty="0"/>
                <a:t>≤ 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），进程进入等待队列</a:t>
              </a:r>
              <a:endParaRPr lang="en-US" altLang="zh-CN" sz="2000" b="1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13B4620-5A49-4CFC-8E73-7CC93567C498}"/>
              </a:ext>
            </a:extLst>
          </p:cNvPr>
          <p:cNvGrpSpPr/>
          <p:nvPr/>
        </p:nvGrpSpPr>
        <p:grpSpPr>
          <a:xfrm>
            <a:off x="1078544" y="4073911"/>
            <a:ext cx="10482150" cy="1870352"/>
            <a:chOff x="1078544" y="1577390"/>
            <a:chExt cx="10482150" cy="187035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9AA23FF-5643-48A1-8F8D-694C3D66E43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D328240-7AE7-4F95-A4CF-E2917FD5A1A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2B3A55FB-5BFA-49E0-913F-BFF26DF0211D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A9B54AF5-2B87-4F2F-A336-A0F42D5AEF12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140C142-BED6-4F3F-9CAF-DC94AF781C35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14C6ED-7270-42DA-B12D-637C5BBBDB02}"/>
                </a:ext>
              </a:extLst>
            </p:cNvPr>
            <p:cNvSpPr/>
            <p:nvPr/>
          </p:nvSpPr>
          <p:spPr>
            <a:xfrm>
              <a:off x="1979607" y="1577390"/>
              <a:ext cx="4828566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SV/</a:t>
              </a:r>
              <a:r>
                <a:rPr lang="en-US" altLang="zh-CN" sz="2800" b="1" dirty="0" err="1">
                  <a:solidFill>
                    <a:schemeClr val="accent1">
                      <a:lumMod val="50000"/>
                    </a:schemeClr>
                  </a:solidFill>
                </a:rPr>
                <a:t>Ssignal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/</a:t>
              </a:r>
              <a:r>
                <a:rPr lang="en-US" altLang="zh-CN" sz="2800" b="1" dirty="0" err="1">
                  <a:solidFill>
                    <a:schemeClr val="accent1">
                      <a:lumMod val="50000"/>
                    </a:schemeClr>
                  </a:solidFill>
                </a:rPr>
                <a:t>Sincrement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元语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85EEEBE-6551-4C54-8B10-EDCDEB5AF883}"/>
                </a:ext>
              </a:extLst>
            </p:cNvPr>
            <p:cNvSpPr/>
            <p:nvPr/>
          </p:nvSpPr>
          <p:spPr>
            <a:xfrm>
              <a:off x="2044161" y="2129945"/>
              <a:ext cx="9516533" cy="1317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>
                  <a:solidFill>
                    <a:srgbClr val="FF0000"/>
                  </a:solidFill>
                </a:rPr>
                <a:t>对所有资源加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1</a:t>
              </a:r>
              <a:r>
                <a:rPr lang="zh-CN" altLang="en-US" sz="2000" b="1" dirty="0"/>
                <a:t>（</a:t>
              </a:r>
              <a:r>
                <a:rPr lang="en-US" altLang="zh-CN" sz="2000" b="1" dirty="0"/>
                <a:t>sem1+1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 …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semn+1</a:t>
              </a:r>
              <a:r>
                <a:rPr lang="zh-CN" altLang="en-US" sz="2000" b="1" dirty="0"/>
                <a:t>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每释放一个资源</a:t>
              </a:r>
              <a:r>
                <a:rPr lang="en-US" altLang="zh-CN" sz="2000" b="1" dirty="0"/>
                <a:t>semi</a:t>
              </a:r>
              <a:r>
                <a:rPr lang="zh-CN" altLang="en-US" sz="2000" b="1" dirty="0"/>
                <a:t>时，检查当前等待进程，是否获取资源后能否运行。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如果能够执行，从就绪队列中唤醒一个进程。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89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信号量的应用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9B5CE-2782-4489-BB2C-53B06F60EA9F}"/>
              </a:ext>
            </a:extLst>
          </p:cNvPr>
          <p:cNvGrpSpPr/>
          <p:nvPr/>
        </p:nvGrpSpPr>
        <p:grpSpPr>
          <a:xfrm>
            <a:off x="1078544" y="1777854"/>
            <a:ext cx="10482150" cy="1407083"/>
            <a:chOff x="1078544" y="1577390"/>
            <a:chExt cx="10482150" cy="140708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23B2CA7-0E8D-41F6-AE17-9397AB0BC4B8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40862D5-9DE6-4F9E-9E0F-5C0ABA7DCB0D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9263ED1-A6C5-4F3B-AB9E-EB2FD8F43827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05D7B0A-9DA6-4C71-BAAD-FFD133CACE0F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A7C235F-6CCD-4CA7-9280-F9D726134EC4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6D3DE5-584C-4A20-B3F9-D1A97A6672D4}"/>
                </a:ext>
              </a:extLst>
            </p:cNvPr>
            <p:cNvSpPr/>
            <p:nvPr/>
          </p:nvSpPr>
          <p:spPr>
            <a:xfrm>
              <a:off x="1979607" y="1577390"/>
              <a:ext cx="413446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利用信号量实现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进程互斥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0E7A98-96C2-43F2-ACE9-96B6ED65E36A}"/>
                </a:ext>
              </a:extLst>
            </p:cNvPr>
            <p:cNvSpPr/>
            <p:nvPr/>
          </p:nvSpPr>
          <p:spPr>
            <a:xfrm>
              <a:off x="2044161" y="2112952"/>
              <a:ext cx="9516533" cy="87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设置互斥信号量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，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初值为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1</a:t>
              </a:r>
              <a:r>
                <a:rPr lang="zh-CN" altLang="en-US" sz="2000" b="1" dirty="0"/>
                <a:t>（即可用资源数为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将临界区放在</a:t>
              </a:r>
              <a:r>
                <a:rPr lang="en-US" altLang="zh-CN" sz="2000" b="1" dirty="0"/>
                <a:t>P()</a:t>
              </a:r>
              <a:r>
                <a:rPr lang="zh-CN" altLang="en-US" sz="2000" b="1" dirty="0"/>
                <a:t>、</a:t>
              </a:r>
              <a:r>
                <a:rPr lang="en-US" altLang="zh-CN" sz="2000" b="1" dirty="0"/>
                <a:t>V()</a:t>
              </a:r>
              <a:r>
                <a:rPr lang="zh-CN" altLang="en-US" sz="2000" b="1" dirty="0"/>
                <a:t>原语之间即可实现两个进程的互斥进入</a:t>
              </a:r>
              <a:endParaRPr lang="en-US" altLang="zh-CN" sz="2000" b="1" dirty="0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4FDA279-6341-48DC-B912-0CFBAD75C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511" y="3336472"/>
            <a:ext cx="4708978" cy="3795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3DCFE4-28EF-47B3-9F57-509EF3689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44" y="3930593"/>
            <a:ext cx="4267833" cy="270843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93D4518-BB03-447F-A244-238E85CE2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390" y="3930593"/>
            <a:ext cx="4329388" cy="26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5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信号量的应用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9B5CE-2782-4489-BB2C-53B06F60EA9F}"/>
              </a:ext>
            </a:extLst>
          </p:cNvPr>
          <p:cNvGrpSpPr/>
          <p:nvPr/>
        </p:nvGrpSpPr>
        <p:grpSpPr>
          <a:xfrm>
            <a:off x="1078544" y="1777854"/>
            <a:ext cx="10529434" cy="3587995"/>
            <a:chOff x="1078544" y="1577390"/>
            <a:chExt cx="10529434" cy="358799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23B2CA7-0E8D-41F6-AE17-9397AB0BC4B8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40862D5-9DE6-4F9E-9E0F-5C0ABA7DCB0D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9263ED1-A6C5-4F3B-AB9E-EB2FD8F43827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05D7B0A-9DA6-4C71-BAAD-FFD133CACE0F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A7C235F-6CCD-4CA7-9280-F9D726134EC4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6D3DE5-584C-4A20-B3F9-D1A97A6672D4}"/>
                </a:ext>
              </a:extLst>
            </p:cNvPr>
            <p:cNvSpPr/>
            <p:nvPr/>
          </p:nvSpPr>
          <p:spPr>
            <a:xfrm>
              <a:off x="1979607" y="1577390"/>
              <a:ext cx="413446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利用信号量实现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进程互斥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0E7A98-96C2-43F2-ACE9-96B6ED65E36A}"/>
                </a:ext>
              </a:extLst>
            </p:cNvPr>
            <p:cNvSpPr/>
            <p:nvPr/>
          </p:nvSpPr>
          <p:spPr>
            <a:xfrm>
              <a:off x="2091445" y="2504657"/>
              <a:ext cx="9516533" cy="2660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如果没有进程在临界区，则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一直为 </a:t>
              </a:r>
              <a:r>
                <a:rPr lang="en-US" altLang="zh-CN" sz="2000" b="1" dirty="0"/>
                <a:t>1 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有进程准备进入临界区，</a:t>
              </a:r>
              <a:r>
                <a:rPr lang="en-US" altLang="zh-CN" sz="2000" b="1" dirty="0"/>
                <a:t>P()</a:t>
              </a:r>
              <a:r>
                <a:rPr lang="zh-CN" altLang="en-US" sz="2000" b="1" dirty="0"/>
                <a:t>原语将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mutex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减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变为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，执行临界区代码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再有进程准备进入临界区，</a:t>
              </a:r>
              <a:r>
                <a:rPr lang="en-US" altLang="zh-CN" sz="2000" b="1" dirty="0"/>
                <a:t> P()</a:t>
              </a:r>
              <a:r>
                <a:rPr lang="zh-CN" altLang="en-US" sz="2000" b="1" dirty="0"/>
                <a:t>原语将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减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，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mutex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变为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-1</a:t>
              </a:r>
              <a:r>
                <a:rPr lang="zh-CN" altLang="en-US" sz="2000" b="1" dirty="0"/>
                <a:t>。进入等待队列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临界区代码执行完毕，</a:t>
              </a:r>
              <a:r>
                <a:rPr lang="en-US" altLang="zh-CN" sz="2000" b="1" dirty="0"/>
                <a:t> 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V()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原语将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mutex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加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1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若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加</a:t>
              </a:r>
              <a:r>
                <a:rPr lang="en-US" altLang="zh-CN" sz="2000" b="1" dirty="0"/>
                <a:t>1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之前</a:t>
              </a:r>
              <a:r>
                <a:rPr lang="zh-CN" altLang="en-US" sz="2000" b="1" dirty="0"/>
                <a:t>小于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，即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加</a:t>
              </a:r>
              <a:r>
                <a:rPr lang="en-US" altLang="zh-CN" sz="2000" b="1" dirty="0"/>
                <a:t>1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之后</a:t>
              </a:r>
              <a:r>
                <a:rPr lang="zh-CN" altLang="en-US" sz="2000" b="1" dirty="0"/>
                <a:t>小于或等于</a:t>
              </a:r>
              <a:r>
                <a:rPr lang="en-US" altLang="zh-CN" sz="2000" b="1" dirty="0"/>
                <a:t>0</a:t>
              </a:r>
              <a:r>
                <a:rPr lang="zh-CN" altLang="en-US" sz="2000" b="1" dirty="0"/>
                <a:t>，则唤醒一个阻塞进程</a:t>
              </a:r>
              <a:endParaRPr lang="en-US" altLang="zh-C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0970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3B5A26-A8E5-479D-BB0C-9A9AEFEB6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181023-FAA8-4B77-B8BB-7CC24F3A33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B663BC-8702-42E6-943E-A3690E6791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E8C024-27FD-45FA-8A74-E6C13183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878477C-0134-46FB-8AF7-5941551C28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528807-2C2C-4541-AAA7-37FD634A2B74}"/>
              </a:ext>
            </a:extLst>
          </p:cNvPr>
          <p:cNvSpPr txBox="1"/>
          <p:nvPr/>
        </p:nvSpPr>
        <p:spPr>
          <a:xfrm>
            <a:off x="1529862" y="720972"/>
            <a:ext cx="1826141" cy="742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</a:rPr>
              <a:t>前文回顾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F0744D-B8BE-40CE-B9BD-DB39181F7EC5}"/>
              </a:ext>
            </a:extLst>
          </p:cNvPr>
          <p:cNvSpPr txBox="1"/>
          <p:nvPr/>
        </p:nvSpPr>
        <p:spPr>
          <a:xfrm>
            <a:off x="2952784" y="1742585"/>
            <a:ext cx="6489500" cy="455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什么是临界资源和临界区？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什么是同步，互斥？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什么是饥饿、死锁？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解决互斥的基本原则有哪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个？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 b="1" dirty="0"/>
              <a:t>3</a:t>
            </a:r>
            <a:r>
              <a:rPr lang="zh-CN" altLang="en-US" sz="2400" b="1" dirty="0"/>
              <a:t>种解决互斥问题的方式都是哪些？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软件方法有几种，那种能解决互斥的问题？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介绍了几个原子指令，都是什么？</a:t>
            </a:r>
            <a:endParaRPr lang="en-US" altLang="zh-CN" sz="2400" b="1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zh-CN" altLang="en-US" sz="2400" b="1" dirty="0"/>
              <a:t>如何用原子指令实现锁机制？</a:t>
            </a:r>
          </a:p>
        </p:txBody>
      </p:sp>
    </p:spTree>
    <p:extLst>
      <p:ext uri="{BB962C8B-B14F-4D97-AF65-F5344CB8AC3E}">
        <p14:creationId xmlns:p14="http://schemas.microsoft.com/office/powerpoint/2010/main" val="2195965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信号量的应用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9B5CE-2782-4489-BB2C-53B06F60EA9F}"/>
              </a:ext>
            </a:extLst>
          </p:cNvPr>
          <p:cNvGrpSpPr/>
          <p:nvPr/>
        </p:nvGrpSpPr>
        <p:grpSpPr>
          <a:xfrm>
            <a:off x="1078544" y="1777854"/>
            <a:ext cx="9838272" cy="4616089"/>
            <a:chOff x="1078544" y="1577390"/>
            <a:chExt cx="9838272" cy="461608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23B2CA7-0E8D-41F6-AE17-9397AB0BC4B8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40862D5-9DE6-4F9E-9E0F-5C0ABA7DCB0D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9263ED1-A6C5-4F3B-AB9E-EB2FD8F43827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05D7B0A-9DA6-4C71-BAAD-FFD133CACE0F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A7C235F-6CCD-4CA7-9280-F9D726134EC4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6D3DE5-584C-4A20-B3F9-D1A97A6672D4}"/>
                </a:ext>
              </a:extLst>
            </p:cNvPr>
            <p:cNvSpPr/>
            <p:nvPr/>
          </p:nvSpPr>
          <p:spPr>
            <a:xfrm>
              <a:off x="1979607" y="1577390"/>
              <a:ext cx="413446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利用信号量实现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进程互斥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0E7A98-96C2-43F2-ACE9-96B6ED65E36A}"/>
                </a:ext>
              </a:extLst>
            </p:cNvPr>
            <p:cNvSpPr/>
            <p:nvPr/>
          </p:nvSpPr>
          <p:spPr>
            <a:xfrm>
              <a:off x="2044161" y="2270867"/>
              <a:ext cx="8872655" cy="392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互斥的实现是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不同</a:t>
              </a:r>
              <a:r>
                <a:rPr lang="zh-CN" altLang="en-US" sz="2000" b="1" dirty="0"/>
                <a:t>进程对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同一</a:t>
              </a:r>
              <a:r>
                <a:rPr lang="zh-CN" altLang="en-US" sz="2000" b="1" dirty="0"/>
                <a:t>信号量进行</a:t>
              </a:r>
              <a:r>
                <a:rPr lang="en-US" altLang="zh-CN" sz="2000" b="1" dirty="0"/>
                <a:t>P()V()</a:t>
              </a:r>
              <a:r>
                <a:rPr lang="zh-CN" altLang="en-US" sz="2000" b="1" dirty="0"/>
                <a:t>操作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注意：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同一个进程中</a:t>
              </a:r>
              <a:r>
                <a:rPr lang="en-US" altLang="zh-CN" sz="2000" b="1" dirty="0"/>
                <a:t>P(mutex)</a:t>
              </a:r>
              <a:r>
                <a:rPr lang="zh-CN" altLang="en-US" sz="2000" b="1" dirty="0"/>
                <a:t>和</a:t>
              </a:r>
              <a:r>
                <a:rPr lang="en-US" altLang="zh-CN" sz="2000" b="1" dirty="0"/>
                <a:t>V(mutex)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必须成对</a:t>
              </a:r>
              <a:r>
                <a:rPr lang="zh-CN" altLang="en-US" sz="2000" b="1" dirty="0"/>
                <a:t>出现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FF0000"/>
                  </a:solidFill>
                </a:rPr>
                <a:t>P()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操作保证互斥访问临界资源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如果缺少</a:t>
              </a:r>
              <a:r>
                <a:rPr lang="en-US" altLang="zh-CN" sz="2000" b="1" dirty="0"/>
                <a:t>P</a:t>
              </a:r>
              <a:r>
                <a:rPr lang="zh-CN" altLang="en-US" sz="2000" b="1" dirty="0"/>
                <a:t>（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）将会导致系统混乱，不能实现对临界资源的互斥访问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FF0000"/>
                  </a:solidFill>
                </a:rPr>
                <a:t>V()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操作在使用后释放临界资源</a:t>
              </a:r>
              <a:endParaRPr lang="en-US" altLang="zh-CN" sz="2000" b="1" dirty="0">
                <a:solidFill>
                  <a:srgbClr val="FF0000"/>
                </a:solidFill>
              </a:endParaRP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如果缺少</a:t>
              </a:r>
              <a:r>
                <a:rPr lang="en-US" altLang="zh-CN" sz="2000" b="1" dirty="0"/>
                <a:t>V</a:t>
              </a:r>
              <a:r>
                <a:rPr lang="zh-CN" altLang="en-US" sz="2000" b="1" dirty="0"/>
                <a:t>（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）将会导致临界资源永远得不到释放，从而使因等待该资源而进入阻塞状态的进程永远不会被唤醒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P(mutex)</a:t>
              </a:r>
              <a:r>
                <a:rPr lang="zh-CN" altLang="en-US" sz="2000" b="1" dirty="0"/>
                <a:t>和</a:t>
              </a:r>
              <a:r>
                <a:rPr lang="en-US" altLang="zh-CN" sz="2000" b="1" dirty="0"/>
                <a:t>V(mutex)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先后次序</a:t>
              </a:r>
              <a:r>
                <a:rPr lang="zh-CN" altLang="en-US" sz="2000" b="1" dirty="0"/>
                <a:t>不能混淆</a:t>
              </a:r>
              <a:endParaRPr lang="en-US" altLang="zh-C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509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信号量的应用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9B5CE-2782-4489-BB2C-53B06F60EA9F}"/>
              </a:ext>
            </a:extLst>
          </p:cNvPr>
          <p:cNvGrpSpPr/>
          <p:nvPr/>
        </p:nvGrpSpPr>
        <p:grpSpPr>
          <a:xfrm>
            <a:off x="1078544" y="1777854"/>
            <a:ext cx="10482150" cy="1853359"/>
            <a:chOff x="1078544" y="1577390"/>
            <a:chExt cx="10482150" cy="185335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23B2CA7-0E8D-41F6-AE17-9397AB0BC4B8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40862D5-9DE6-4F9E-9E0F-5C0ABA7DCB0D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9263ED1-A6C5-4F3B-AB9E-EB2FD8F43827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05D7B0A-9DA6-4C71-BAAD-FFD133CACE0F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A7C235F-6CCD-4CA7-9280-F9D726134EC4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6D3DE5-584C-4A20-B3F9-D1A97A6672D4}"/>
                </a:ext>
              </a:extLst>
            </p:cNvPr>
            <p:cNvSpPr/>
            <p:nvPr/>
          </p:nvSpPr>
          <p:spPr>
            <a:xfrm>
              <a:off x="1979607" y="1577390"/>
              <a:ext cx="413446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利用信号量实现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进程同步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0E7A98-96C2-43F2-ACE9-96B6ED65E36A}"/>
                </a:ext>
              </a:extLst>
            </p:cNvPr>
            <p:cNvSpPr/>
            <p:nvPr/>
          </p:nvSpPr>
          <p:spPr>
            <a:xfrm>
              <a:off x="2044161" y="2112952"/>
              <a:ext cx="9516533" cy="1317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为</a:t>
              </a:r>
              <a:r>
                <a:rPr lang="en-US" altLang="zh-CN" sz="2000" b="1" dirty="0"/>
                <a:t>P0</a:t>
              </a:r>
              <a:r>
                <a:rPr lang="zh-CN" altLang="en-US" sz="2000" b="1" dirty="0"/>
                <a:t>与</a:t>
              </a:r>
              <a:r>
                <a:rPr lang="en-US" altLang="zh-CN" sz="2000" b="1" dirty="0"/>
                <a:t>P1</a:t>
              </a:r>
              <a:r>
                <a:rPr lang="zh-CN" altLang="en-US" sz="2000" b="1" dirty="0"/>
                <a:t>临界资源设置信号量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，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初值为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0</a:t>
              </a:r>
              <a:r>
                <a:rPr lang="zh-CN" altLang="en-US" sz="2000" b="1" dirty="0"/>
                <a:t>（即可用资源数为</a:t>
              </a:r>
              <a:r>
                <a:rPr lang="en-US" altLang="zh-CN" sz="2000" b="1" dirty="0"/>
                <a:t>0</a:t>
              </a:r>
              <a:r>
                <a:rPr lang="zh-CN" altLang="en-US" sz="2000" b="1"/>
                <a:t>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P0</a:t>
              </a:r>
              <a:r>
                <a:rPr lang="zh-CN" altLang="en-US" sz="2000" b="1" dirty="0"/>
                <a:t>执行相关操作之后，释放信号量（</a:t>
              </a:r>
              <a:r>
                <a:rPr lang="en-US" altLang="zh-CN" sz="2000" b="1" dirty="0"/>
                <a:t>V</a:t>
              </a:r>
              <a:r>
                <a:rPr lang="zh-CN" altLang="en-US" sz="2000" b="1" dirty="0"/>
                <a:t>操作）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P1</a:t>
              </a:r>
              <a:r>
                <a:rPr lang="zh-CN" altLang="en-US" sz="2000" b="1" dirty="0"/>
                <a:t>一直等待（</a:t>
              </a:r>
              <a:r>
                <a:rPr lang="en-US" altLang="zh-CN" sz="2000" b="1" dirty="0"/>
                <a:t>P</a:t>
              </a:r>
              <a:r>
                <a:rPr lang="zh-CN" altLang="en-US" sz="2000" b="1" dirty="0"/>
                <a:t>操作），等到</a:t>
              </a:r>
              <a:r>
                <a:rPr lang="en-US" altLang="zh-CN" sz="2000" b="1" dirty="0"/>
                <a:t>P0</a:t>
              </a:r>
              <a:r>
                <a:rPr lang="zh-CN" altLang="en-US" sz="2000" b="1" dirty="0"/>
                <a:t>释放的信号后才能继续执行下面的指令</a:t>
              </a:r>
              <a:endParaRPr lang="en-US" altLang="zh-CN" sz="2000" b="1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718374FF-8022-48D7-B8EC-B80BFD0B6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29" y="3707680"/>
            <a:ext cx="3530752" cy="3621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06A90E1-8F2A-46D4-880F-860AEFF7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607" y="4274819"/>
            <a:ext cx="3787182" cy="246628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3A48E8-0922-40B7-B1B5-0151AC2F0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427" y="4265583"/>
            <a:ext cx="3787182" cy="239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51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信号量的应用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9B5CE-2782-4489-BB2C-53B06F60EA9F}"/>
              </a:ext>
            </a:extLst>
          </p:cNvPr>
          <p:cNvGrpSpPr/>
          <p:nvPr/>
        </p:nvGrpSpPr>
        <p:grpSpPr>
          <a:xfrm>
            <a:off x="1078544" y="1777854"/>
            <a:ext cx="10482150" cy="3340123"/>
            <a:chOff x="1078544" y="1577390"/>
            <a:chExt cx="10482150" cy="334012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23B2CA7-0E8D-41F6-AE17-9397AB0BC4B8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40862D5-9DE6-4F9E-9E0F-5C0ABA7DCB0D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9263ED1-A6C5-4F3B-AB9E-EB2FD8F43827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05D7B0A-9DA6-4C71-BAAD-FFD133CACE0F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A7C235F-6CCD-4CA7-9280-F9D726134EC4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6D3DE5-584C-4A20-B3F9-D1A97A6672D4}"/>
                </a:ext>
              </a:extLst>
            </p:cNvPr>
            <p:cNvSpPr/>
            <p:nvPr/>
          </p:nvSpPr>
          <p:spPr>
            <a:xfrm>
              <a:off x="1979607" y="1577390"/>
              <a:ext cx="413446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利用信号量实现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进程同步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0E7A98-96C2-43F2-ACE9-96B6ED65E36A}"/>
                </a:ext>
              </a:extLst>
            </p:cNvPr>
            <p:cNvSpPr/>
            <p:nvPr/>
          </p:nvSpPr>
          <p:spPr>
            <a:xfrm>
              <a:off x="2044161" y="2302951"/>
              <a:ext cx="9516533" cy="2614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信号量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，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初值为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0</a:t>
              </a:r>
              <a:r>
                <a:rPr lang="zh-CN" altLang="en-US" sz="2000" b="1" dirty="0"/>
                <a:t>，代表</a:t>
              </a:r>
              <a:r>
                <a:rPr lang="en-US" altLang="zh-CN" sz="2000" b="1" dirty="0"/>
                <a:t>P0</a:t>
              </a:r>
              <a:r>
                <a:rPr lang="zh-CN" altLang="en-US" sz="2000" b="1" dirty="0"/>
                <a:t>还未完成</a:t>
              </a:r>
              <a:endParaRPr lang="en-US" altLang="zh-CN" sz="2000" b="1" dirty="0"/>
            </a:p>
            <a:p>
              <a:pPr marL="285750" indent="-285750">
                <a:lnSpc>
                  <a:spcPct val="2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如果</a:t>
              </a:r>
              <a:r>
                <a:rPr lang="en-US" altLang="zh-CN" sz="2000" b="1" dirty="0"/>
                <a:t>P1</a:t>
              </a:r>
              <a:r>
                <a:rPr lang="zh-CN" altLang="en-US" sz="2000" b="1" dirty="0"/>
                <a:t>执行</a:t>
              </a:r>
              <a:r>
                <a:rPr lang="en-US" altLang="zh-CN" sz="2000" b="1" dirty="0"/>
                <a:t>P</a:t>
              </a:r>
              <a:r>
                <a:rPr lang="zh-CN" altLang="en-US" sz="2000" b="1" dirty="0"/>
                <a:t>操作，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减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mutex = -1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P1</a:t>
              </a:r>
              <a:r>
                <a:rPr lang="zh-CN" altLang="en-US" sz="2000" b="1" dirty="0"/>
                <a:t>被放入等待队列</a:t>
              </a:r>
              <a:endParaRPr lang="en-US" altLang="zh-CN" sz="2000" b="1" dirty="0"/>
            </a:p>
            <a:p>
              <a:pPr marL="285750" indent="-285750">
                <a:lnSpc>
                  <a:spcPct val="20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P0</a:t>
              </a:r>
              <a:r>
                <a:rPr lang="zh-CN" altLang="en-US" sz="2000" b="1" dirty="0"/>
                <a:t>执行完相应操作（</a:t>
              </a:r>
              <a:r>
                <a:rPr lang="en-US" altLang="zh-CN" sz="2000" b="1" dirty="0"/>
                <a:t>produce x</a:t>
              </a:r>
              <a:r>
                <a:rPr lang="zh-CN" altLang="en-US" sz="2000" b="1" dirty="0"/>
                <a:t>）后，执行</a:t>
              </a:r>
              <a:r>
                <a:rPr lang="en-US" altLang="zh-CN" sz="2000" b="1" dirty="0"/>
                <a:t>V</a:t>
              </a:r>
              <a:r>
                <a:rPr lang="zh-CN" altLang="en-US" sz="2000" b="1" dirty="0"/>
                <a:t>操作，</a:t>
              </a:r>
              <a:r>
                <a:rPr lang="en-US" altLang="zh-CN" sz="2000" b="1" dirty="0"/>
                <a:t> mutex</a:t>
              </a:r>
              <a:r>
                <a:rPr lang="zh-CN" altLang="en-US" sz="2000" b="1" dirty="0"/>
                <a:t>加</a:t>
              </a:r>
              <a:r>
                <a:rPr lang="en-US" altLang="zh-CN" sz="2000" b="1" dirty="0"/>
                <a:t>1</a:t>
              </a:r>
              <a:r>
                <a:rPr lang="zh-CN" altLang="en-US" sz="2000" b="1" dirty="0"/>
                <a:t>，</a:t>
              </a:r>
              <a:r>
                <a:rPr lang="en-US" altLang="zh-CN" sz="2000" b="1" dirty="0"/>
                <a:t>mutex = 0</a:t>
              </a:r>
              <a:r>
                <a:rPr lang="zh-CN" altLang="en-US" sz="2000" b="1" dirty="0"/>
                <a:t>，从等待队列中唤醒</a:t>
              </a:r>
              <a:r>
                <a:rPr lang="en-US" altLang="zh-CN" sz="2000" b="1" dirty="0"/>
                <a:t>P1</a:t>
              </a:r>
              <a:r>
                <a:rPr lang="zh-CN" altLang="en-US" sz="2000" b="1" dirty="0"/>
                <a:t>操作，</a:t>
              </a:r>
              <a:r>
                <a:rPr lang="en-US" altLang="zh-CN" sz="2000" b="1" dirty="0"/>
                <a:t>P1</a:t>
              </a:r>
              <a:r>
                <a:rPr lang="zh-CN" altLang="en-US" sz="2000" b="1" dirty="0"/>
                <a:t>执行后续操作（</a:t>
              </a:r>
              <a:r>
                <a:rPr lang="en-US" altLang="zh-CN" sz="2000" b="1" dirty="0"/>
                <a:t>use x</a:t>
              </a:r>
              <a:r>
                <a:rPr lang="zh-CN" altLang="en-US" sz="2000" b="1" dirty="0"/>
                <a:t>）。</a:t>
              </a:r>
              <a:endParaRPr lang="en-US" altLang="zh-CN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2114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信号量的应用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9B5CE-2782-4489-BB2C-53B06F60EA9F}"/>
              </a:ext>
            </a:extLst>
          </p:cNvPr>
          <p:cNvGrpSpPr/>
          <p:nvPr/>
        </p:nvGrpSpPr>
        <p:grpSpPr>
          <a:xfrm>
            <a:off x="1078544" y="1777854"/>
            <a:ext cx="10482150" cy="3312462"/>
            <a:chOff x="1078544" y="1577390"/>
            <a:chExt cx="10482150" cy="331246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23B2CA7-0E8D-41F6-AE17-9397AB0BC4B8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40862D5-9DE6-4F9E-9E0F-5C0ABA7DCB0D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9263ED1-A6C5-4F3B-AB9E-EB2FD8F43827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205D7B0A-9DA6-4C71-BAAD-FFD133CACE0F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A7C235F-6CCD-4CA7-9280-F9D726134EC4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F6D3DE5-584C-4A20-B3F9-D1A97A6672D4}"/>
                </a:ext>
              </a:extLst>
            </p:cNvPr>
            <p:cNvSpPr/>
            <p:nvPr/>
          </p:nvSpPr>
          <p:spPr>
            <a:xfrm>
              <a:off x="1979607" y="1577390"/>
              <a:ext cx="413446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利用信号量实现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进程同步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B0E7A98-96C2-43F2-ACE9-96B6ED65E36A}"/>
                </a:ext>
              </a:extLst>
            </p:cNvPr>
            <p:cNvSpPr/>
            <p:nvPr/>
          </p:nvSpPr>
          <p:spPr>
            <a:xfrm>
              <a:off x="2044161" y="2229124"/>
              <a:ext cx="9516533" cy="26607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注意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P(mutex)</a:t>
              </a:r>
              <a:r>
                <a:rPr lang="zh-CN" altLang="en-US" sz="2000" b="1" dirty="0"/>
                <a:t>和</a:t>
              </a:r>
              <a:r>
                <a:rPr lang="en-US" altLang="zh-CN" sz="2000" b="1" dirty="0"/>
                <a:t>V(mutex)</a:t>
              </a:r>
              <a:r>
                <a:rPr lang="zh-CN" altLang="en-US" sz="2000" b="1" dirty="0"/>
                <a:t>也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必须成对</a:t>
              </a:r>
              <a:r>
                <a:rPr lang="zh-CN" altLang="en-US" sz="2000" b="1" dirty="0"/>
                <a:t>出现，但是出现在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不同进程中</a:t>
              </a:r>
              <a:endParaRPr lang="en-US" altLang="zh-CN" sz="2000" b="1" dirty="0">
                <a:solidFill>
                  <a:srgbClr val="FF0000"/>
                </a:solidFill>
              </a:endParaRP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P()</a:t>
              </a:r>
              <a:r>
                <a:rPr lang="zh-CN" altLang="en-US" sz="2000" b="1" dirty="0"/>
                <a:t>操作，后续进程不会在前驱进程完成前执行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V()</a:t>
              </a:r>
              <a:r>
                <a:rPr lang="zh-CN" altLang="en-US" sz="2000" b="1" dirty="0"/>
                <a:t>操作，释放信号量，让后续的进程可以执行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P(mutex)</a:t>
              </a:r>
              <a:r>
                <a:rPr lang="zh-CN" altLang="en-US" sz="2000" b="1" dirty="0"/>
                <a:t>和</a:t>
              </a:r>
              <a:r>
                <a:rPr lang="en-US" altLang="zh-CN" sz="2000" b="1" dirty="0"/>
                <a:t>V(mutex)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先后次序</a:t>
              </a:r>
              <a:r>
                <a:rPr lang="zh-CN" altLang="en-US" sz="2000" b="1" dirty="0"/>
                <a:t>不能混淆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b="1" dirty="0"/>
                <a:t>mutex</a:t>
              </a:r>
              <a:r>
                <a:rPr lang="zh-CN" altLang="en-US" sz="2000" b="1" dirty="0"/>
                <a:t>的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初值问题</a:t>
              </a:r>
              <a:endParaRPr lang="en-US" altLang="zh-CN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763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信号量的应用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3B2CA7-0E8D-41F6-AE17-9397AB0BC4B8}"/>
              </a:ext>
            </a:extLst>
          </p:cNvPr>
          <p:cNvGrpSpPr/>
          <p:nvPr/>
        </p:nvGrpSpPr>
        <p:grpSpPr>
          <a:xfrm>
            <a:off x="1078544" y="1831550"/>
            <a:ext cx="809837" cy="1113914"/>
            <a:chOff x="611284" y="1140955"/>
            <a:chExt cx="809837" cy="111391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40862D5-9DE6-4F9E-9E0F-5C0ABA7DCB0D}"/>
                </a:ext>
              </a:extLst>
            </p:cNvPr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1">
                      <a:lumMod val="50000"/>
                    </a:schemeClr>
                  </a:solidFill>
                </a:rPr>
                <a:t>03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9263ED1-A6C5-4F3B-AB9E-EB2FD8F43827}"/>
                </a:ext>
              </a:extLst>
            </p:cNvPr>
            <p:cNvGrpSpPr/>
            <p:nvPr/>
          </p:nvGrpSpPr>
          <p:grpSpPr>
            <a:xfrm rot="11641273">
              <a:off x="1077022" y="1140955"/>
              <a:ext cx="246536" cy="1113914"/>
              <a:chOff x="421960" y="935930"/>
              <a:chExt cx="1125738" cy="5086391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205D7B0A-9DA6-4C71-BAAD-FFD133CACE0F}"/>
                  </a:ext>
                </a:extLst>
              </p:cNvPr>
              <p:cNvCxnSpPr/>
              <p:nvPr/>
            </p:nvCxnSpPr>
            <p:spPr>
              <a:xfrm flipH="1">
                <a:off x="497831" y="1966786"/>
                <a:ext cx="1049867" cy="405553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A7C235F-6CCD-4CA7-9280-F9D726134EC4}"/>
                  </a:ext>
                </a:extLst>
              </p:cNvPr>
              <p:cNvSpPr/>
              <p:nvPr/>
            </p:nvSpPr>
            <p:spPr>
              <a:xfrm rot="865294">
                <a:off x="421960" y="935930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F6D3DE5-584C-4A20-B3F9-D1A97A6672D4}"/>
              </a:ext>
            </a:extLst>
          </p:cNvPr>
          <p:cNvSpPr/>
          <p:nvPr/>
        </p:nvSpPr>
        <p:spPr>
          <a:xfrm>
            <a:off x="1979607" y="1777854"/>
            <a:ext cx="4852610" cy="596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利用信号量实现</a:t>
            </a:r>
            <a:r>
              <a:rPr lang="zh-CN" altLang="en-US" sz="2800" b="1" dirty="0">
                <a:solidFill>
                  <a:srgbClr val="FF0000"/>
                </a:solidFill>
              </a:rPr>
              <a:t>进程前驱关系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0E7A98-96C2-43F2-ACE9-96B6ED65E36A}"/>
              </a:ext>
            </a:extLst>
          </p:cNvPr>
          <p:cNvSpPr/>
          <p:nvPr/>
        </p:nvSpPr>
        <p:spPr>
          <a:xfrm>
            <a:off x="2044161" y="2429588"/>
            <a:ext cx="9516533" cy="265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右图的前驱图，其中</a:t>
            </a:r>
            <a:r>
              <a:rPr lang="en-US" altLang="zh-CN" sz="2000" b="1" dirty="0"/>
              <a:t>S1—S6</a:t>
            </a:r>
            <a:r>
              <a:rPr lang="zh-CN" altLang="en-US" sz="2000" b="1" dirty="0"/>
              <a:t>都是最简单的程序段</a:t>
            </a:r>
            <a:endParaRPr lang="en-US" altLang="zh-CN" sz="2000" b="1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为了使各程序段能正确执行</a:t>
            </a:r>
            <a:endParaRPr lang="en-US" altLang="zh-CN" sz="2000" b="1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设置若干个初值为“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”的信号量</a:t>
            </a:r>
            <a:endParaRPr lang="en-US" altLang="zh-CN" sz="2000" b="1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例，为保证</a:t>
            </a:r>
            <a:r>
              <a:rPr lang="en-US" altLang="zh-CN" sz="2000" b="1" dirty="0"/>
              <a:t>S1</a:t>
            </a:r>
            <a:r>
              <a:rPr lang="zh-CN" altLang="en-US" sz="2000" b="1" dirty="0"/>
              <a:t>→</a:t>
            </a:r>
            <a:r>
              <a:rPr lang="en-US" altLang="zh-CN" sz="2000" b="1" dirty="0"/>
              <a:t>S2</a:t>
            </a:r>
            <a:r>
              <a:rPr lang="zh-CN" altLang="en-US" sz="2000" b="1" dirty="0"/>
              <a:t>，设置信号量</a:t>
            </a:r>
            <a:r>
              <a:rPr lang="en-US" altLang="zh-CN" sz="2000" b="1" dirty="0"/>
              <a:t>a</a:t>
            </a: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同理设置信号量</a:t>
            </a:r>
            <a:r>
              <a:rPr lang="en-US" altLang="zh-CN" sz="2000" b="1" dirty="0" err="1"/>
              <a:t>b,c,d,e,f,g</a:t>
            </a:r>
            <a:endParaRPr lang="en-US" altLang="zh-CN" sz="2000" b="1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通过</a:t>
            </a:r>
            <a:r>
              <a:rPr lang="en-US" altLang="zh-CN" sz="2000" b="1" dirty="0"/>
              <a:t>PV</a:t>
            </a:r>
            <a:r>
              <a:rPr lang="zh-CN" altLang="en-US" sz="2000" b="1" dirty="0"/>
              <a:t>操作保证各个程序段的执行次序</a:t>
            </a:r>
            <a:endParaRPr lang="en-US" altLang="zh-CN" sz="20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1D7B154-04CA-4EE0-9091-2ACCC2D55118}"/>
              </a:ext>
            </a:extLst>
          </p:cNvPr>
          <p:cNvSpPr/>
          <p:nvPr/>
        </p:nvSpPr>
        <p:spPr>
          <a:xfrm>
            <a:off x="9587740" y="2259541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089B547-089F-4457-AC2F-15CD150C2A7C}"/>
              </a:ext>
            </a:extLst>
          </p:cNvPr>
          <p:cNvSpPr/>
          <p:nvPr/>
        </p:nvSpPr>
        <p:spPr>
          <a:xfrm>
            <a:off x="8606701" y="3104313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A3090A7-0B51-472C-A332-DFE7F1CDB01B}"/>
              </a:ext>
            </a:extLst>
          </p:cNvPr>
          <p:cNvSpPr/>
          <p:nvPr/>
        </p:nvSpPr>
        <p:spPr>
          <a:xfrm>
            <a:off x="7659246" y="3999065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S3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1B08C91-CFB8-499B-8F83-175DCAF93A59}"/>
              </a:ext>
            </a:extLst>
          </p:cNvPr>
          <p:cNvSpPr/>
          <p:nvPr/>
        </p:nvSpPr>
        <p:spPr>
          <a:xfrm>
            <a:off x="9587740" y="4331320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S4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02481C3-980F-4DD2-BA7F-D26162AED415}"/>
              </a:ext>
            </a:extLst>
          </p:cNvPr>
          <p:cNvSpPr/>
          <p:nvPr/>
        </p:nvSpPr>
        <p:spPr>
          <a:xfrm>
            <a:off x="9587740" y="5769223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S6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30798F-2EB2-4D19-B916-1E7675D15108}"/>
              </a:ext>
            </a:extLst>
          </p:cNvPr>
          <p:cNvSpPr/>
          <p:nvPr/>
        </p:nvSpPr>
        <p:spPr>
          <a:xfrm>
            <a:off x="10840831" y="3993223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8C5E3BF-70CA-4125-ACF9-F5A4E3060D40}"/>
              </a:ext>
            </a:extLst>
          </p:cNvPr>
          <p:cNvCxnSpPr>
            <a:stCxn id="8" idx="3"/>
            <a:endCxn id="18" idx="7"/>
          </p:cNvCxnSpPr>
          <p:nvPr/>
        </p:nvCxnSpPr>
        <p:spPr>
          <a:xfrm flipH="1">
            <a:off x="9176598" y="2813816"/>
            <a:ext cx="508921" cy="3855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8ADB231-982A-4BBE-ABF5-C5E9D284BD6F}"/>
              </a:ext>
            </a:extLst>
          </p:cNvPr>
          <p:cNvCxnSpPr>
            <a:cxnSpLocks/>
            <a:stCxn id="18" idx="3"/>
            <a:endCxn id="19" idx="7"/>
          </p:cNvCxnSpPr>
          <p:nvPr/>
        </p:nvCxnSpPr>
        <p:spPr>
          <a:xfrm flipH="1">
            <a:off x="8229143" y="3658588"/>
            <a:ext cx="475337" cy="43557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93A5A0A-7F7F-4B96-ACD9-7904BF806105}"/>
              </a:ext>
            </a:extLst>
          </p:cNvPr>
          <p:cNvCxnSpPr>
            <a:cxnSpLocks/>
            <a:stCxn id="18" idx="5"/>
            <a:endCxn id="20" idx="0"/>
          </p:cNvCxnSpPr>
          <p:nvPr/>
        </p:nvCxnSpPr>
        <p:spPr>
          <a:xfrm>
            <a:off x="9176598" y="3658588"/>
            <a:ext cx="744980" cy="6727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E12C3B7-A2F5-463D-A1C5-E4FEE92A9B73}"/>
              </a:ext>
            </a:extLst>
          </p:cNvPr>
          <p:cNvCxnSpPr>
            <a:stCxn id="8" idx="5"/>
            <a:endCxn id="22" idx="0"/>
          </p:cNvCxnSpPr>
          <p:nvPr/>
        </p:nvCxnSpPr>
        <p:spPr>
          <a:xfrm>
            <a:off x="10157637" y="2813816"/>
            <a:ext cx="1017032" cy="11794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3676D7E-7D79-4FF0-B023-5D59C2994534}"/>
              </a:ext>
            </a:extLst>
          </p:cNvPr>
          <p:cNvCxnSpPr>
            <a:cxnSpLocks/>
            <a:stCxn id="19" idx="4"/>
            <a:endCxn id="21" idx="1"/>
          </p:cNvCxnSpPr>
          <p:nvPr/>
        </p:nvCxnSpPr>
        <p:spPr>
          <a:xfrm>
            <a:off x="7993084" y="4648439"/>
            <a:ext cx="1692435" cy="12158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28A5871-7805-4DF9-8D5E-D8FBF72E5863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9921578" y="4980694"/>
            <a:ext cx="0" cy="7885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950B802-2D74-4C35-B047-9BFEAF36A13B}"/>
              </a:ext>
            </a:extLst>
          </p:cNvPr>
          <p:cNvCxnSpPr>
            <a:stCxn id="22" idx="4"/>
            <a:endCxn id="21" idx="7"/>
          </p:cNvCxnSpPr>
          <p:nvPr/>
        </p:nvCxnSpPr>
        <p:spPr>
          <a:xfrm flipH="1">
            <a:off x="10157637" y="4642597"/>
            <a:ext cx="1017032" cy="12217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0DA9AE34-A408-4182-809E-542282347677}"/>
              </a:ext>
            </a:extLst>
          </p:cNvPr>
          <p:cNvSpPr txBox="1"/>
          <p:nvPr/>
        </p:nvSpPr>
        <p:spPr>
          <a:xfrm>
            <a:off x="9074276" y="2431713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D1AC0DA-033B-4EAE-AAA7-D9806603B14F}"/>
              </a:ext>
            </a:extLst>
          </p:cNvPr>
          <p:cNvSpPr txBox="1"/>
          <p:nvPr/>
        </p:nvSpPr>
        <p:spPr>
          <a:xfrm>
            <a:off x="10703729" y="2805314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80C60C5-56F7-435C-9D52-CD1F9E9F4796}"/>
              </a:ext>
            </a:extLst>
          </p:cNvPr>
          <p:cNvSpPr txBox="1"/>
          <p:nvPr/>
        </p:nvSpPr>
        <p:spPr>
          <a:xfrm>
            <a:off x="7995871" y="3286114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1487E95-69E5-4ED1-B9BF-66C0B2F3B0F3}"/>
              </a:ext>
            </a:extLst>
          </p:cNvPr>
          <p:cNvSpPr txBox="1"/>
          <p:nvPr/>
        </p:nvSpPr>
        <p:spPr>
          <a:xfrm>
            <a:off x="9486631" y="3439499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9C102AA-13CC-4B60-8439-295CDB9393B3}"/>
              </a:ext>
            </a:extLst>
          </p:cNvPr>
          <p:cNvSpPr txBox="1"/>
          <p:nvPr/>
        </p:nvSpPr>
        <p:spPr>
          <a:xfrm>
            <a:off x="8606701" y="4629624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A3922EC-CEF7-4FC6-BF2E-4D09215C1AB0}"/>
              </a:ext>
            </a:extLst>
          </p:cNvPr>
          <p:cNvSpPr txBox="1"/>
          <p:nvPr/>
        </p:nvSpPr>
        <p:spPr>
          <a:xfrm>
            <a:off x="9647742" y="4996954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f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5621275-478E-4840-8B52-991C0C2F040C}"/>
              </a:ext>
            </a:extLst>
          </p:cNvPr>
          <p:cNvSpPr txBox="1"/>
          <p:nvPr/>
        </p:nvSpPr>
        <p:spPr>
          <a:xfrm>
            <a:off x="10765515" y="4917074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g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8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50" grpId="0"/>
      <p:bldP spid="51" grpId="0"/>
      <p:bldP spid="55" grpId="0"/>
      <p:bldP spid="56" grpId="0"/>
      <p:bldP spid="57" grpId="0"/>
      <p:bldP spid="58" grpId="0"/>
      <p:bldP spid="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信号量的应用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3B2CA7-0E8D-41F6-AE17-9397AB0BC4B8}"/>
              </a:ext>
            </a:extLst>
          </p:cNvPr>
          <p:cNvGrpSpPr/>
          <p:nvPr/>
        </p:nvGrpSpPr>
        <p:grpSpPr>
          <a:xfrm>
            <a:off x="1078544" y="1831550"/>
            <a:ext cx="809837" cy="1113914"/>
            <a:chOff x="611284" y="1140955"/>
            <a:chExt cx="809837" cy="111391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40862D5-9DE6-4F9E-9E0F-5C0ABA7DCB0D}"/>
                </a:ext>
              </a:extLst>
            </p:cNvPr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1">
                      <a:lumMod val="50000"/>
                    </a:schemeClr>
                  </a:solidFill>
                </a:rPr>
                <a:t>03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9263ED1-A6C5-4F3B-AB9E-EB2FD8F43827}"/>
                </a:ext>
              </a:extLst>
            </p:cNvPr>
            <p:cNvGrpSpPr/>
            <p:nvPr/>
          </p:nvGrpSpPr>
          <p:grpSpPr>
            <a:xfrm rot="11641273">
              <a:off x="1077022" y="1140955"/>
              <a:ext cx="246536" cy="1113914"/>
              <a:chOff x="421960" y="935930"/>
              <a:chExt cx="1125738" cy="5086391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205D7B0A-9DA6-4C71-BAAD-FFD133CACE0F}"/>
                  </a:ext>
                </a:extLst>
              </p:cNvPr>
              <p:cNvCxnSpPr/>
              <p:nvPr/>
            </p:nvCxnSpPr>
            <p:spPr>
              <a:xfrm flipH="1">
                <a:off x="497831" y="1966786"/>
                <a:ext cx="1049867" cy="405553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A7C235F-6CCD-4CA7-9280-F9D726134EC4}"/>
                  </a:ext>
                </a:extLst>
              </p:cNvPr>
              <p:cNvSpPr/>
              <p:nvPr/>
            </p:nvSpPr>
            <p:spPr>
              <a:xfrm rot="865294">
                <a:off x="421960" y="935930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F6D3DE5-584C-4A20-B3F9-D1A97A6672D4}"/>
              </a:ext>
            </a:extLst>
          </p:cNvPr>
          <p:cNvSpPr/>
          <p:nvPr/>
        </p:nvSpPr>
        <p:spPr>
          <a:xfrm>
            <a:off x="1979607" y="1777854"/>
            <a:ext cx="4852610" cy="596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利用信号量实现</a:t>
            </a:r>
            <a:r>
              <a:rPr lang="zh-CN" altLang="en-US" sz="2800" b="1" dirty="0">
                <a:solidFill>
                  <a:srgbClr val="FF0000"/>
                </a:solidFill>
              </a:rPr>
              <a:t>进程前驱关系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1D7B154-04CA-4EE0-9091-2ACCC2D55118}"/>
              </a:ext>
            </a:extLst>
          </p:cNvPr>
          <p:cNvSpPr/>
          <p:nvPr/>
        </p:nvSpPr>
        <p:spPr>
          <a:xfrm>
            <a:off x="9587740" y="2259541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089B547-089F-4457-AC2F-15CD150C2A7C}"/>
              </a:ext>
            </a:extLst>
          </p:cNvPr>
          <p:cNvSpPr/>
          <p:nvPr/>
        </p:nvSpPr>
        <p:spPr>
          <a:xfrm>
            <a:off x="8606701" y="3104313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A3090A7-0B51-472C-A332-DFE7F1CDB01B}"/>
              </a:ext>
            </a:extLst>
          </p:cNvPr>
          <p:cNvSpPr/>
          <p:nvPr/>
        </p:nvSpPr>
        <p:spPr>
          <a:xfrm>
            <a:off x="7659246" y="3999065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S3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1B08C91-CFB8-499B-8F83-175DCAF93A59}"/>
              </a:ext>
            </a:extLst>
          </p:cNvPr>
          <p:cNvSpPr/>
          <p:nvPr/>
        </p:nvSpPr>
        <p:spPr>
          <a:xfrm>
            <a:off x="9587740" y="4331320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S4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02481C3-980F-4DD2-BA7F-D26162AED415}"/>
              </a:ext>
            </a:extLst>
          </p:cNvPr>
          <p:cNvSpPr/>
          <p:nvPr/>
        </p:nvSpPr>
        <p:spPr>
          <a:xfrm>
            <a:off x="9587740" y="5769223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S6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30798F-2EB2-4D19-B916-1E7675D15108}"/>
              </a:ext>
            </a:extLst>
          </p:cNvPr>
          <p:cNvSpPr/>
          <p:nvPr/>
        </p:nvSpPr>
        <p:spPr>
          <a:xfrm>
            <a:off x="10840831" y="3993223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8C5E3BF-70CA-4125-ACF9-F5A4E3060D40}"/>
              </a:ext>
            </a:extLst>
          </p:cNvPr>
          <p:cNvCxnSpPr>
            <a:stCxn id="8" idx="3"/>
            <a:endCxn id="18" idx="7"/>
          </p:cNvCxnSpPr>
          <p:nvPr/>
        </p:nvCxnSpPr>
        <p:spPr>
          <a:xfrm flipH="1">
            <a:off x="9176598" y="2813816"/>
            <a:ext cx="508921" cy="3855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8ADB231-982A-4BBE-ABF5-C5E9D284BD6F}"/>
              </a:ext>
            </a:extLst>
          </p:cNvPr>
          <p:cNvCxnSpPr>
            <a:cxnSpLocks/>
            <a:stCxn id="18" idx="3"/>
            <a:endCxn id="19" idx="7"/>
          </p:cNvCxnSpPr>
          <p:nvPr/>
        </p:nvCxnSpPr>
        <p:spPr>
          <a:xfrm flipH="1">
            <a:off x="8229143" y="3658588"/>
            <a:ext cx="475337" cy="43557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93A5A0A-7F7F-4B96-ACD9-7904BF806105}"/>
              </a:ext>
            </a:extLst>
          </p:cNvPr>
          <p:cNvCxnSpPr>
            <a:cxnSpLocks/>
            <a:stCxn id="18" idx="5"/>
            <a:endCxn id="20" idx="0"/>
          </p:cNvCxnSpPr>
          <p:nvPr/>
        </p:nvCxnSpPr>
        <p:spPr>
          <a:xfrm>
            <a:off x="9176598" y="3658588"/>
            <a:ext cx="744980" cy="6727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E12C3B7-A2F5-463D-A1C5-E4FEE92A9B73}"/>
              </a:ext>
            </a:extLst>
          </p:cNvPr>
          <p:cNvCxnSpPr>
            <a:stCxn id="8" idx="5"/>
            <a:endCxn id="22" idx="0"/>
          </p:cNvCxnSpPr>
          <p:nvPr/>
        </p:nvCxnSpPr>
        <p:spPr>
          <a:xfrm>
            <a:off x="10157637" y="2813816"/>
            <a:ext cx="1017032" cy="11794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3676D7E-7D79-4FF0-B023-5D59C2994534}"/>
              </a:ext>
            </a:extLst>
          </p:cNvPr>
          <p:cNvCxnSpPr>
            <a:cxnSpLocks/>
            <a:stCxn id="19" idx="4"/>
            <a:endCxn id="21" idx="1"/>
          </p:cNvCxnSpPr>
          <p:nvPr/>
        </p:nvCxnSpPr>
        <p:spPr>
          <a:xfrm>
            <a:off x="7993084" y="4648439"/>
            <a:ext cx="1692435" cy="12158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28A5871-7805-4DF9-8D5E-D8FBF72E5863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>
            <a:off x="9921578" y="4980694"/>
            <a:ext cx="0" cy="7885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950B802-2D74-4C35-B047-9BFEAF36A13B}"/>
              </a:ext>
            </a:extLst>
          </p:cNvPr>
          <p:cNvCxnSpPr>
            <a:stCxn id="22" idx="4"/>
            <a:endCxn id="21" idx="7"/>
          </p:cNvCxnSpPr>
          <p:nvPr/>
        </p:nvCxnSpPr>
        <p:spPr>
          <a:xfrm flipH="1">
            <a:off x="10157637" y="4642597"/>
            <a:ext cx="1017032" cy="12217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0DA9AE34-A408-4182-809E-542282347677}"/>
              </a:ext>
            </a:extLst>
          </p:cNvPr>
          <p:cNvSpPr txBox="1"/>
          <p:nvPr/>
        </p:nvSpPr>
        <p:spPr>
          <a:xfrm>
            <a:off x="9074276" y="2431713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D1AC0DA-033B-4EAE-AAA7-D9806603B14F}"/>
              </a:ext>
            </a:extLst>
          </p:cNvPr>
          <p:cNvSpPr txBox="1"/>
          <p:nvPr/>
        </p:nvSpPr>
        <p:spPr>
          <a:xfrm>
            <a:off x="10703729" y="2805314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80C60C5-56F7-435C-9D52-CD1F9E9F4796}"/>
              </a:ext>
            </a:extLst>
          </p:cNvPr>
          <p:cNvSpPr txBox="1"/>
          <p:nvPr/>
        </p:nvSpPr>
        <p:spPr>
          <a:xfrm>
            <a:off x="7995871" y="3286114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1487E95-69E5-4ED1-B9BF-66C0B2F3B0F3}"/>
              </a:ext>
            </a:extLst>
          </p:cNvPr>
          <p:cNvSpPr txBox="1"/>
          <p:nvPr/>
        </p:nvSpPr>
        <p:spPr>
          <a:xfrm>
            <a:off x="9486631" y="3439499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9C102AA-13CC-4B60-8439-295CDB9393B3}"/>
              </a:ext>
            </a:extLst>
          </p:cNvPr>
          <p:cNvSpPr txBox="1"/>
          <p:nvPr/>
        </p:nvSpPr>
        <p:spPr>
          <a:xfrm>
            <a:off x="8606701" y="4629624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A3922EC-CEF7-4FC6-BF2E-4D09215C1AB0}"/>
              </a:ext>
            </a:extLst>
          </p:cNvPr>
          <p:cNvSpPr txBox="1"/>
          <p:nvPr/>
        </p:nvSpPr>
        <p:spPr>
          <a:xfrm>
            <a:off x="9647742" y="4996954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f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5621275-478E-4840-8B52-991C0C2F040C}"/>
              </a:ext>
            </a:extLst>
          </p:cNvPr>
          <p:cNvSpPr txBox="1"/>
          <p:nvPr/>
        </p:nvSpPr>
        <p:spPr>
          <a:xfrm>
            <a:off x="10765515" y="4917074"/>
            <a:ext cx="470940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g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977F31B-B633-4340-85F7-FB8A76698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738" y="2431713"/>
            <a:ext cx="3680779" cy="2972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E568D5C-09E2-44AE-BE41-4ABCE3EE2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0" y="2852900"/>
            <a:ext cx="2202371" cy="176799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27A25C8-5945-4566-AEFA-FE5E68617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288" y="2847467"/>
            <a:ext cx="1409822" cy="202709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E0482F6-D0DE-4CA6-8F1A-D3171055D5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667"/>
          <a:stretch/>
        </p:blipFill>
        <p:spPr>
          <a:xfrm>
            <a:off x="5967243" y="2857541"/>
            <a:ext cx="1409822" cy="203471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BF98747-6115-48ED-A0E5-2CE79AFB1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7732" y="4774727"/>
            <a:ext cx="1341236" cy="203471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A234809-734B-4C0D-B7AA-DA2684C63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70" y="4774727"/>
            <a:ext cx="1432684" cy="198899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E105234-3AB3-48D4-8A3E-B251594A55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7076" y="5089707"/>
            <a:ext cx="2659610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21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信号量的应用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3B2CA7-0E8D-41F6-AE17-9397AB0BC4B8}"/>
              </a:ext>
            </a:extLst>
          </p:cNvPr>
          <p:cNvGrpSpPr/>
          <p:nvPr/>
        </p:nvGrpSpPr>
        <p:grpSpPr>
          <a:xfrm>
            <a:off x="1078544" y="1831550"/>
            <a:ext cx="809837" cy="1113914"/>
            <a:chOff x="611284" y="1140955"/>
            <a:chExt cx="809837" cy="111391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40862D5-9DE6-4F9E-9E0F-5C0ABA7DCB0D}"/>
                </a:ext>
              </a:extLst>
            </p:cNvPr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1">
                      <a:lumMod val="50000"/>
                    </a:schemeClr>
                  </a:solidFill>
                </a:rPr>
                <a:t>04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9263ED1-A6C5-4F3B-AB9E-EB2FD8F43827}"/>
                </a:ext>
              </a:extLst>
            </p:cNvPr>
            <p:cNvGrpSpPr/>
            <p:nvPr/>
          </p:nvGrpSpPr>
          <p:grpSpPr>
            <a:xfrm rot="11641273">
              <a:off x="1077022" y="1140955"/>
              <a:ext cx="246536" cy="1113914"/>
              <a:chOff x="421960" y="935930"/>
              <a:chExt cx="1125738" cy="5086391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205D7B0A-9DA6-4C71-BAAD-FFD133CACE0F}"/>
                  </a:ext>
                </a:extLst>
              </p:cNvPr>
              <p:cNvCxnSpPr/>
              <p:nvPr/>
            </p:nvCxnSpPr>
            <p:spPr>
              <a:xfrm flipH="1">
                <a:off x="497831" y="1966786"/>
                <a:ext cx="1049867" cy="405553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A7C235F-6CCD-4CA7-9280-F9D726134EC4}"/>
                  </a:ext>
                </a:extLst>
              </p:cNvPr>
              <p:cNvSpPr/>
              <p:nvPr/>
            </p:nvSpPr>
            <p:spPr>
              <a:xfrm rot="865294">
                <a:off x="421960" y="935930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F6D3DE5-584C-4A20-B3F9-D1A97A6672D4}"/>
              </a:ext>
            </a:extLst>
          </p:cNvPr>
          <p:cNvSpPr/>
          <p:nvPr/>
        </p:nvSpPr>
        <p:spPr>
          <a:xfrm>
            <a:off x="1979607" y="1777854"/>
            <a:ext cx="4852610" cy="596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利用信号量实现进程</a:t>
            </a:r>
            <a:r>
              <a:rPr lang="zh-CN" altLang="en-US" sz="2800" b="1" dirty="0">
                <a:solidFill>
                  <a:srgbClr val="FF0000"/>
                </a:solidFill>
              </a:rPr>
              <a:t>交替运行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B0E7A98-96C2-43F2-ACE9-96B6ED65E36A}"/>
              </a:ext>
            </a:extLst>
          </p:cNvPr>
          <p:cNvSpPr/>
          <p:nvPr/>
        </p:nvSpPr>
        <p:spPr>
          <a:xfrm>
            <a:off x="2044161" y="2429588"/>
            <a:ext cx="9516533" cy="1317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有两个进程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与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，要求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执行完毕后执行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，然后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交替执行</a:t>
            </a:r>
            <a:endParaRPr lang="en-US" altLang="zh-CN" sz="2000" b="1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需要几个信号量？</a:t>
            </a:r>
            <a:endParaRPr lang="en-US" altLang="zh-CN" sz="2000" b="1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信号量的初值应该怎么设置？</a:t>
            </a:r>
            <a:endParaRPr lang="en-US" altLang="zh-CN" sz="20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1D7B154-04CA-4EE0-9091-2ACCC2D55118}"/>
              </a:ext>
            </a:extLst>
          </p:cNvPr>
          <p:cNvSpPr/>
          <p:nvPr/>
        </p:nvSpPr>
        <p:spPr>
          <a:xfrm>
            <a:off x="8766646" y="3754766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30798F-2EB2-4D19-B916-1E7675D15108}"/>
              </a:ext>
            </a:extLst>
          </p:cNvPr>
          <p:cNvSpPr/>
          <p:nvPr/>
        </p:nvSpPr>
        <p:spPr>
          <a:xfrm>
            <a:off x="10893018" y="3754766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FCB85FF9-0ACC-4660-BF92-BF89A395265A}"/>
              </a:ext>
            </a:extLst>
          </p:cNvPr>
          <p:cNvCxnSpPr>
            <a:stCxn id="8" idx="0"/>
            <a:endCxn id="22" idx="0"/>
          </p:cNvCxnSpPr>
          <p:nvPr/>
        </p:nvCxnSpPr>
        <p:spPr>
          <a:xfrm rot="5400000" flipH="1" flipV="1">
            <a:off x="10163670" y="2691580"/>
            <a:ext cx="12700" cy="2126372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CD024AB4-B8A6-4141-9A0E-1A4A72BCD40B}"/>
              </a:ext>
            </a:extLst>
          </p:cNvPr>
          <p:cNvCxnSpPr>
            <a:stCxn id="22" idx="4"/>
            <a:endCxn id="8" idx="4"/>
          </p:cNvCxnSpPr>
          <p:nvPr/>
        </p:nvCxnSpPr>
        <p:spPr>
          <a:xfrm rot="5400000">
            <a:off x="10163670" y="3340954"/>
            <a:ext cx="12700" cy="2126372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9C26CCB4-4EAE-4594-BC9C-B13E0697C6A7}"/>
              </a:ext>
            </a:extLst>
          </p:cNvPr>
          <p:cNvSpPr/>
          <p:nvPr/>
        </p:nvSpPr>
        <p:spPr>
          <a:xfrm>
            <a:off x="2044161" y="4429470"/>
            <a:ext cx="9516533" cy="1764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两重关系，需要两个信号量（</a:t>
            </a:r>
            <a:r>
              <a:rPr lang="en-US" altLang="zh-CN" sz="2000" b="1" dirty="0" err="1"/>
              <a:t>muA</a:t>
            </a:r>
            <a:r>
              <a:rPr lang="zh-CN" altLang="en-US" sz="2000" b="1" dirty="0"/>
              <a:t>、</a:t>
            </a:r>
            <a:r>
              <a:rPr lang="en-US" altLang="zh-CN" sz="2000" b="1" dirty="0" err="1"/>
              <a:t>muB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初始值：</a:t>
            </a:r>
            <a:endParaRPr lang="en-US" altLang="zh-CN" sz="2000" b="1" dirty="0"/>
          </a:p>
          <a:p>
            <a:pPr marL="742939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/>
              <a:t>A</a:t>
            </a:r>
            <a:r>
              <a:rPr lang="zh-CN" altLang="en-US" sz="2000" b="1" dirty="0"/>
              <a:t>先执行说明执行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操作后</a:t>
            </a:r>
            <a:r>
              <a:rPr lang="en-US" altLang="zh-CN" sz="2000" b="1" dirty="0" err="1"/>
              <a:t>muA</a:t>
            </a:r>
            <a:r>
              <a:rPr lang="zh-CN" altLang="en-US" sz="2000" b="1" dirty="0"/>
              <a:t>不能小于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，因此</a:t>
            </a:r>
            <a:r>
              <a:rPr lang="en-US" altLang="zh-CN" sz="2000" b="1" dirty="0" err="1"/>
              <a:t>muA</a:t>
            </a:r>
            <a:r>
              <a:rPr lang="zh-CN" altLang="en-US" sz="2000" b="1" dirty="0"/>
              <a:t>应该为</a:t>
            </a:r>
            <a:r>
              <a:rPr lang="en-US" altLang="zh-CN" sz="2000" b="1" dirty="0"/>
              <a:t>1</a:t>
            </a:r>
          </a:p>
          <a:p>
            <a:pPr marL="742939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/>
              <a:t>B</a:t>
            </a:r>
            <a:r>
              <a:rPr lang="zh-CN" altLang="en-US" sz="2000" b="1" dirty="0"/>
              <a:t>要等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执行</a:t>
            </a:r>
            <a:r>
              <a:rPr lang="en-US" altLang="zh-CN" sz="2000" b="1" dirty="0"/>
              <a:t>V</a:t>
            </a:r>
            <a:r>
              <a:rPr lang="zh-CN" altLang="en-US" sz="2000" b="1" dirty="0"/>
              <a:t>操作后才能执行，因此</a:t>
            </a:r>
            <a:r>
              <a:rPr lang="en-US" altLang="zh-CN" sz="2000" b="1" dirty="0" err="1"/>
              <a:t>muB</a:t>
            </a:r>
            <a:r>
              <a:rPr lang="zh-CN" altLang="en-US" sz="2000" b="1" dirty="0"/>
              <a:t>应为</a:t>
            </a:r>
            <a:r>
              <a:rPr lang="en-US" altLang="zh-CN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847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4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信号量的应用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3B2CA7-0E8D-41F6-AE17-9397AB0BC4B8}"/>
              </a:ext>
            </a:extLst>
          </p:cNvPr>
          <p:cNvGrpSpPr/>
          <p:nvPr/>
        </p:nvGrpSpPr>
        <p:grpSpPr>
          <a:xfrm>
            <a:off x="1078544" y="1831550"/>
            <a:ext cx="809837" cy="1113914"/>
            <a:chOff x="611284" y="1140955"/>
            <a:chExt cx="809837" cy="111391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40862D5-9DE6-4F9E-9E0F-5C0ABA7DCB0D}"/>
                </a:ext>
              </a:extLst>
            </p:cNvPr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1">
                      <a:lumMod val="50000"/>
                    </a:schemeClr>
                  </a:solidFill>
                </a:rPr>
                <a:t>04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9263ED1-A6C5-4F3B-AB9E-EB2FD8F43827}"/>
                </a:ext>
              </a:extLst>
            </p:cNvPr>
            <p:cNvGrpSpPr/>
            <p:nvPr/>
          </p:nvGrpSpPr>
          <p:grpSpPr>
            <a:xfrm rot="11641273">
              <a:off x="1077022" y="1140955"/>
              <a:ext cx="246536" cy="1113914"/>
              <a:chOff x="421960" y="935930"/>
              <a:chExt cx="1125738" cy="5086391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205D7B0A-9DA6-4C71-BAAD-FFD133CACE0F}"/>
                  </a:ext>
                </a:extLst>
              </p:cNvPr>
              <p:cNvCxnSpPr/>
              <p:nvPr/>
            </p:nvCxnSpPr>
            <p:spPr>
              <a:xfrm flipH="1">
                <a:off x="497831" y="1966786"/>
                <a:ext cx="1049867" cy="405553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A7C235F-6CCD-4CA7-9280-F9D726134EC4}"/>
                  </a:ext>
                </a:extLst>
              </p:cNvPr>
              <p:cNvSpPr/>
              <p:nvPr/>
            </p:nvSpPr>
            <p:spPr>
              <a:xfrm rot="865294">
                <a:off x="421960" y="935930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F6D3DE5-584C-4A20-B3F9-D1A97A6672D4}"/>
              </a:ext>
            </a:extLst>
          </p:cNvPr>
          <p:cNvSpPr/>
          <p:nvPr/>
        </p:nvSpPr>
        <p:spPr>
          <a:xfrm>
            <a:off x="1979607" y="1777854"/>
            <a:ext cx="4852610" cy="596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利用信号量实现进程</a:t>
            </a:r>
            <a:r>
              <a:rPr lang="zh-CN" altLang="en-US" sz="2800" b="1" dirty="0">
                <a:solidFill>
                  <a:srgbClr val="FF0000"/>
                </a:solidFill>
              </a:rPr>
              <a:t>交替运行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1D7B154-04CA-4EE0-9091-2ACCC2D55118}"/>
              </a:ext>
            </a:extLst>
          </p:cNvPr>
          <p:cNvSpPr/>
          <p:nvPr/>
        </p:nvSpPr>
        <p:spPr>
          <a:xfrm>
            <a:off x="8987084" y="2086306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30798F-2EB2-4D19-B916-1E7675D15108}"/>
              </a:ext>
            </a:extLst>
          </p:cNvPr>
          <p:cNvSpPr/>
          <p:nvPr/>
        </p:nvSpPr>
        <p:spPr>
          <a:xfrm>
            <a:off x="11113456" y="2086306"/>
            <a:ext cx="667676" cy="64937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FCB85FF9-0ACC-4660-BF92-BF89A395265A}"/>
              </a:ext>
            </a:extLst>
          </p:cNvPr>
          <p:cNvCxnSpPr>
            <a:stCxn id="8" idx="0"/>
            <a:endCxn id="22" idx="0"/>
          </p:cNvCxnSpPr>
          <p:nvPr/>
        </p:nvCxnSpPr>
        <p:spPr>
          <a:xfrm rot="5400000" flipH="1" flipV="1">
            <a:off x="10384108" y="1023120"/>
            <a:ext cx="12700" cy="2126372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CD024AB4-B8A6-4141-9A0E-1A4A72BCD40B}"/>
              </a:ext>
            </a:extLst>
          </p:cNvPr>
          <p:cNvCxnSpPr>
            <a:stCxn id="22" idx="4"/>
            <a:endCxn id="8" idx="4"/>
          </p:cNvCxnSpPr>
          <p:nvPr/>
        </p:nvCxnSpPr>
        <p:spPr>
          <a:xfrm rot="5400000">
            <a:off x="10384108" y="1672494"/>
            <a:ext cx="12700" cy="2126372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4F2BBBA3-5F8E-4AF4-B087-6CD9185F5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970" y="2530516"/>
            <a:ext cx="5712059" cy="540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461BC6-8C22-4788-8741-96F5D394F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44" y="3504382"/>
            <a:ext cx="4484150" cy="28039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3CF0B07-843A-4525-B8CA-858932D7F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947" y="3504382"/>
            <a:ext cx="4440509" cy="2803958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B7047E3-F31D-4757-B599-709BB0BC828B}"/>
              </a:ext>
            </a:extLst>
          </p:cNvPr>
          <p:cNvCxnSpPr>
            <a:cxnSpLocks/>
          </p:cNvCxnSpPr>
          <p:nvPr/>
        </p:nvCxnSpPr>
        <p:spPr>
          <a:xfrm flipH="1" flipV="1">
            <a:off x="5562694" y="4395774"/>
            <a:ext cx="1066614" cy="8452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876E5E5-A26A-4C3F-9B14-893EC300757E}"/>
              </a:ext>
            </a:extLst>
          </p:cNvPr>
          <p:cNvCxnSpPr>
            <a:cxnSpLocks/>
          </p:cNvCxnSpPr>
          <p:nvPr/>
        </p:nvCxnSpPr>
        <p:spPr>
          <a:xfrm flipV="1">
            <a:off x="5562693" y="4395774"/>
            <a:ext cx="1110253" cy="84527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474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信号量的应用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3B2CA7-0E8D-41F6-AE17-9397AB0BC4B8}"/>
              </a:ext>
            </a:extLst>
          </p:cNvPr>
          <p:cNvGrpSpPr/>
          <p:nvPr/>
        </p:nvGrpSpPr>
        <p:grpSpPr>
          <a:xfrm>
            <a:off x="1078544" y="1831550"/>
            <a:ext cx="809837" cy="1113914"/>
            <a:chOff x="611284" y="1140955"/>
            <a:chExt cx="809837" cy="111391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40862D5-9DE6-4F9E-9E0F-5C0ABA7DCB0D}"/>
                </a:ext>
              </a:extLst>
            </p:cNvPr>
            <p:cNvSpPr txBox="1"/>
            <p:nvPr/>
          </p:nvSpPr>
          <p:spPr>
            <a:xfrm>
              <a:off x="611284" y="1184226"/>
              <a:ext cx="8098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accent1">
                      <a:lumMod val="50000"/>
                    </a:schemeClr>
                  </a:solidFill>
                </a:rPr>
                <a:t>05</a:t>
              </a:r>
              <a:endParaRPr lang="zh-CN" altLang="en-US" sz="4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9263ED1-A6C5-4F3B-AB9E-EB2FD8F43827}"/>
                </a:ext>
              </a:extLst>
            </p:cNvPr>
            <p:cNvGrpSpPr/>
            <p:nvPr/>
          </p:nvGrpSpPr>
          <p:grpSpPr>
            <a:xfrm rot="11641273">
              <a:off x="1077022" y="1140955"/>
              <a:ext cx="246536" cy="1113914"/>
              <a:chOff x="421960" y="935930"/>
              <a:chExt cx="1125738" cy="5086391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205D7B0A-9DA6-4C71-BAAD-FFD133CACE0F}"/>
                  </a:ext>
                </a:extLst>
              </p:cNvPr>
              <p:cNvCxnSpPr/>
              <p:nvPr/>
            </p:nvCxnSpPr>
            <p:spPr>
              <a:xfrm flipH="1">
                <a:off x="497831" y="1966786"/>
                <a:ext cx="1049867" cy="4055535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17" name="矩形 16">
                <a:extLst>
                  <a:ext uri="{FF2B5EF4-FFF2-40B4-BE49-F238E27FC236}">
                    <a16:creationId xmlns:a16="http://schemas.microsoft.com/office/drawing/2014/main" id="{8A7C235F-6CCD-4CA7-9280-F9D726134EC4}"/>
                  </a:ext>
                </a:extLst>
              </p:cNvPr>
              <p:cNvSpPr/>
              <p:nvPr/>
            </p:nvSpPr>
            <p:spPr>
              <a:xfrm rot="865294">
                <a:off x="421960" y="935930"/>
                <a:ext cx="719665" cy="5072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4F6D3DE5-584C-4A20-B3F9-D1A97A6672D4}"/>
              </a:ext>
            </a:extLst>
          </p:cNvPr>
          <p:cNvSpPr/>
          <p:nvPr/>
        </p:nvSpPr>
        <p:spPr>
          <a:xfrm>
            <a:off x="1979607" y="1777854"/>
            <a:ext cx="902811" cy="596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总结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438A7B-8442-4EB6-9528-B6822DAEB262}"/>
              </a:ext>
            </a:extLst>
          </p:cNvPr>
          <p:cNvSpPr/>
          <p:nvPr/>
        </p:nvSpPr>
        <p:spPr>
          <a:xfrm>
            <a:off x="2044161" y="2429588"/>
            <a:ext cx="9516533" cy="42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关系分析</a:t>
            </a:r>
            <a:r>
              <a:rPr lang="zh-CN" altLang="en-US" sz="2000" b="1" dirty="0"/>
              <a:t>：找出问题中的进程数，分析他们之间的同步和互斥的关系，同步、互斥、前驱、交替关系直接使用上述经典范式进程套用</a:t>
            </a:r>
            <a:endParaRPr lang="en-US" altLang="zh-CN" sz="2000" b="1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整理思路</a:t>
            </a:r>
            <a:r>
              <a:rPr lang="zh-CN" altLang="en-US" sz="2000" b="1" dirty="0"/>
              <a:t>：找出解决问题的关键，并根据做过的题目找出解决思路，根据进程的操作流程确定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操作和</a:t>
            </a:r>
            <a:r>
              <a:rPr lang="en-US" altLang="zh-CN" sz="2000" b="1" dirty="0"/>
              <a:t>V</a:t>
            </a:r>
            <a:r>
              <a:rPr lang="zh-CN" altLang="en-US" sz="2000" b="1" dirty="0"/>
              <a:t>操作的大致顺序</a:t>
            </a:r>
            <a:endParaRPr lang="en-US" altLang="zh-CN" sz="2000" b="1" dirty="0"/>
          </a:p>
          <a:p>
            <a:pPr marL="742939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要使用某种资源，就要在操作前先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一下所需资源，使用之后再</a:t>
            </a:r>
            <a:r>
              <a:rPr lang="en-US" altLang="zh-CN" sz="2000" b="1" dirty="0"/>
              <a:t>V</a:t>
            </a:r>
            <a:r>
              <a:rPr lang="zh-CN" altLang="en-US" sz="2000" b="1" dirty="0"/>
              <a:t>一下</a:t>
            </a:r>
            <a:endParaRPr lang="en-US" altLang="zh-CN" sz="2000" b="1" dirty="0"/>
          </a:p>
          <a:p>
            <a:pPr marL="742939" lvl="1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/>
              <a:t>要实现同步，就要在后继进程使用资源前去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前驱进程</a:t>
            </a:r>
            <a:r>
              <a:rPr lang="en-US" altLang="zh-CN" sz="2000" b="1" dirty="0"/>
              <a:t>V</a:t>
            </a:r>
            <a:r>
              <a:rPr lang="zh-CN" altLang="en-US" sz="2000" b="1" dirty="0"/>
              <a:t>出来的资源</a:t>
            </a:r>
            <a:endParaRPr lang="en-US" altLang="zh-CN" sz="2000" b="1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设置好信号量</a:t>
            </a:r>
            <a:r>
              <a:rPr lang="zh-CN" altLang="en-US" sz="2000" b="1" dirty="0"/>
              <a:t>：根据前两步，设置需要的信号量，并确定初值</a:t>
            </a:r>
            <a:endParaRPr lang="en-US" altLang="zh-CN" sz="2000" b="1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整理代码</a:t>
            </a:r>
            <a:r>
              <a:rPr lang="zh-CN" altLang="en-US" sz="2000" b="1" dirty="0"/>
              <a:t>：①</a:t>
            </a:r>
            <a:r>
              <a:rPr lang="en-US" altLang="zh-CN" sz="2000" b="1" dirty="0"/>
              <a:t>PV</a:t>
            </a:r>
            <a:r>
              <a:rPr lang="zh-CN" altLang="en-US" sz="2000" b="1" dirty="0"/>
              <a:t>成对；②互斥</a:t>
            </a:r>
            <a:r>
              <a:rPr lang="en-US" altLang="zh-CN" sz="2000" b="1" dirty="0"/>
              <a:t>PV</a:t>
            </a:r>
            <a:r>
              <a:rPr lang="zh-CN" altLang="en-US" sz="2000" b="1" dirty="0"/>
              <a:t>在同一进程，同步</a:t>
            </a:r>
            <a:r>
              <a:rPr lang="en-US" altLang="zh-CN" sz="2000" b="1" dirty="0"/>
              <a:t>PV</a:t>
            </a:r>
            <a:r>
              <a:rPr lang="zh-CN" altLang="en-US" sz="2000" b="1" dirty="0"/>
              <a:t>在不同进程；③需要互斥的资源信号量初值一般为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，需要同步的资源，信号量初值一般为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；</a:t>
            </a:r>
            <a:endParaRPr lang="en-US" altLang="zh-CN" sz="2000" b="1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注意</a:t>
            </a:r>
            <a:r>
              <a:rPr lang="zh-CN" altLang="en-US" sz="2000" b="1" dirty="0"/>
              <a:t>：</a:t>
            </a:r>
            <a:r>
              <a:rPr lang="en-US" altLang="zh-CN" sz="2000" b="1" dirty="0" err="1"/>
              <a:t>sem</a:t>
            </a:r>
            <a:r>
              <a:rPr lang="en-US" altLang="zh-CN" sz="2000" b="1" dirty="0"/>
              <a:t>&lt;0</a:t>
            </a:r>
            <a:r>
              <a:rPr lang="zh-CN" altLang="en-US" sz="2000" b="1" dirty="0"/>
              <a:t>有进程再排队；负数的绝对值代表排队进程的数量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409446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275339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723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临界区互斥的基本方法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778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信号量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92032" y="5277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管程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2778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经典同步问题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3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2753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723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临界区互斥的基本方法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778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信号量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92032" y="5277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管程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2778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经典同步问题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22860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同步与互斥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106008" y="1217780"/>
            <a:ext cx="396304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02104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03 </a:t>
            </a:r>
            <a:r>
              <a:rPr lang="zh-CN" altLang="en-US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04 </a:t>
            </a:r>
            <a:r>
              <a:rPr lang="zh-CN" altLang="en-US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经典同步问题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1100342" y="2292409"/>
            <a:ext cx="4074708" cy="279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生产者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消费者问题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哲学家就餐问题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读者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写者问题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理发师问题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文玩爱好者问题</a:t>
            </a:r>
            <a:endParaRPr lang="en-US" altLang="zh-CN" sz="2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CF237D-3D86-4D83-8935-93DD35D4F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952" y="1976242"/>
            <a:ext cx="4514850" cy="34194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0F872A-754B-4477-A40E-0CB892217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877" y="2155629"/>
            <a:ext cx="3175000" cy="3060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A8B8A2-56AB-4F85-AFC7-195C88784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144" y="2330254"/>
            <a:ext cx="4467225" cy="28860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82FA46B-51BD-4D54-B2A0-7AEBC64C7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528" y="2215191"/>
            <a:ext cx="3193057" cy="29415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5A88094-9B15-4ACF-ACA3-0097F2F44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141" y="2292409"/>
            <a:ext cx="4101230" cy="27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7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04 </a:t>
            </a:r>
            <a:r>
              <a:rPr lang="zh-CN" altLang="en-US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35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经典问题</a:t>
            </a:r>
            <a:r>
              <a:rPr lang="en-US" altLang="zh-CN" sz="3200" b="1" dirty="0">
                <a:solidFill>
                  <a:srgbClr val="FF0000"/>
                </a:solidFill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</a:rPr>
              <a:t>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3122971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生产者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消费者问题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CA8B28A-130C-4A33-A108-1425B9AA4D4A}"/>
              </a:ext>
            </a:extLst>
          </p:cNvPr>
          <p:cNvSpPr txBox="1"/>
          <p:nvPr/>
        </p:nvSpPr>
        <p:spPr>
          <a:xfrm>
            <a:off x="1375955" y="2382978"/>
            <a:ext cx="10100698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有一群生产者进程生产产品，并将这些产品交给消费者进程进行消费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为了使生产者进程与消费者进程能并发执行，在两者之间设置了一个具有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个缓冲区的缓冲池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生产者进程每生产一个产品，就将其放入缓冲区中</a:t>
            </a:r>
            <a:endParaRPr lang="en-US" altLang="zh-CN" sz="20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消费者进程负责从缓冲区中取走产品进行消费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E944D4A-C76F-47FC-B402-95EB5B06BBD2}"/>
              </a:ext>
            </a:extLst>
          </p:cNvPr>
          <p:cNvGrpSpPr/>
          <p:nvPr/>
        </p:nvGrpSpPr>
        <p:grpSpPr>
          <a:xfrm>
            <a:off x="3463641" y="5311168"/>
            <a:ext cx="4724400" cy="838200"/>
            <a:chOff x="972368" y="1276343"/>
            <a:chExt cx="4724400" cy="838200"/>
          </a:xfrm>
        </p:grpSpPr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F1E26B2C-4788-44E1-AC2B-DB189A235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368" y="1276343"/>
              <a:ext cx="1371600" cy="8382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宋体" charset="0"/>
                </a:rPr>
                <a:t>生产者</a:t>
              </a:r>
              <a:endParaRPr lang="en-US" altLang="zh-CN" b="1" dirty="0">
                <a:solidFill>
                  <a:schemeClr val="bg1"/>
                </a:solidFill>
                <a:latin typeface="+mn-ea"/>
                <a:cs typeface="宋体" charset="0"/>
              </a:endParaRPr>
            </a:p>
          </p:txBody>
        </p:sp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B1CB37C8-B487-4B68-954D-8A6393CE3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168" y="1276343"/>
              <a:ext cx="1371600" cy="8382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宋体" charset="0"/>
                </a:rPr>
                <a:t>消费者</a:t>
              </a:r>
              <a:endParaRPr lang="en-US" altLang="zh-CN" b="1" dirty="0">
                <a:solidFill>
                  <a:schemeClr val="bg1"/>
                </a:solidFill>
                <a:latin typeface="+mn-ea"/>
                <a:cs typeface="宋体" charset="0"/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E8CD66E7-2DC4-4C12-99E5-E27318BE2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7368" y="1428743"/>
              <a:ext cx="914400" cy="5334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+mn-ea"/>
                  <a:cs typeface="宋体" charset="0"/>
                </a:rPr>
                <a:t>缓冲区</a:t>
              </a:r>
              <a:endParaRPr lang="en-US" altLang="zh-CN" b="1" dirty="0">
                <a:solidFill>
                  <a:srgbClr val="11576A"/>
                </a:solidFill>
                <a:latin typeface="+mn-ea"/>
                <a:cs typeface="宋体" charset="0"/>
              </a:endParaRPr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D02A831C-CD71-4861-9491-3922E4C6E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3968" y="1695443"/>
              <a:ext cx="533400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2B6929C0-061A-4228-8A3F-60447C1B3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768" y="1695443"/>
              <a:ext cx="533400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sp>
        <p:nvSpPr>
          <p:cNvPr id="18" name="Rectangle 4">
            <a:extLst>
              <a:ext uri="{FF2B5EF4-FFF2-40B4-BE49-F238E27FC236}">
                <a16:creationId xmlns:a16="http://schemas.microsoft.com/office/drawing/2014/main" id="{26C88A52-8FAB-4DFB-9B6B-284C6F18F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641" y="5310922"/>
            <a:ext cx="1371600" cy="83820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+mn-ea"/>
                <a:cs typeface="宋体" charset="0"/>
              </a:rPr>
              <a:t>生产者</a:t>
            </a:r>
            <a:endParaRPr lang="en-US" altLang="zh-CN" b="1" dirty="0">
              <a:solidFill>
                <a:schemeClr val="bg1"/>
              </a:solidFill>
              <a:latin typeface="+mn-ea"/>
              <a:cs typeface="宋体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5DC3576C-7755-4E6F-B0DC-E7B42330B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441" y="5310922"/>
            <a:ext cx="1371600" cy="83820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Monotype Sorts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+mn-ea"/>
                <a:cs typeface="宋体" charset="0"/>
              </a:rPr>
              <a:t>消费者</a:t>
            </a:r>
            <a:endParaRPr lang="en-US" altLang="zh-CN" b="1" dirty="0">
              <a:solidFill>
                <a:schemeClr val="bg1"/>
              </a:solidFill>
              <a:latin typeface="+mn-ea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7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2069797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之前的问题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C479AC4-8D06-45CC-B53A-A50D3CAEF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94" y="2484066"/>
            <a:ext cx="3984574" cy="293395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09B7660-B12C-4495-84C9-BF74762B2901}"/>
              </a:ext>
            </a:extLst>
          </p:cNvPr>
          <p:cNvSpPr txBox="1"/>
          <p:nvPr/>
        </p:nvSpPr>
        <p:spPr>
          <a:xfrm>
            <a:off x="326571" y="2705878"/>
            <a:ext cx="110799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生产者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E880BA-89F8-4233-BDAD-FA700B3FF74F}"/>
              </a:ext>
            </a:extLst>
          </p:cNvPr>
          <p:cNvSpPr txBox="1"/>
          <p:nvPr/>
        </p:nvSpPr>
        <p:spPr>
          <a:xfrm>
            <a:off x="6376642" y="2705878"/>
            <a:ext cx="110799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/>
              <a:t>消费者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14176B4-0E30-4B0A-A96D-37281EB50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638" y="2484066"/>
            <a:ext cx="4198984" cy="293395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A163806-7920-476F-987F-E1726007469D}"/>
              </a:ext>
            </a:extLst>
          </p:cNvPr>
          <p:cNvSpPr txBox="1"/>
          <p:nvPr/>
        </p:nvSpPr>
        <p:spPr>
          <a:xfrm>
            <a:off x="979713" y="5596076"/>
            <a:ext cx="10703909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没有考虑进程互斥与同步的问题，因而造成了数据</a:t>
            </a:r>
            <a:r>
              <a:rPr lang="en-US" altLang="zh-CN" sz="2400" b="1" dirty="0"/>
              <a:t>counter</a:t>
            </a:r>
            <a:r>
              <a:rPr lang="zh-CN" altLang="en-US" sz="2400" b="1" dirty="0"/>
              <a:t>的不稳定</a:t>
            </a:r>
          </a:p>
        </p:txBody>
      </p:sp>
    </p:spTree>
    <p:extLst>
      <p:ext uri="{BB962C8B-B14F-4D97-AF65-F5344CB8AC3E}">
        <p14:creationId xmlns:p14="http://schemas.microsoft.com/office/powerpoint/2010/main" val="387362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1762021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问题分析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163806-7920-476F-987F-E1726007469D}"/>
              </a:ext>
            </a:extLst>
          </p:cNvPr>
          <p:cNvSpPr txBox="1"/>
          <p:nvPr/>
        </p:nvSpPr>
        <p:spPr>
          <a:xfrm>
            <a:off x="979713" y="2306010"/>
            <a:ext cx="10703909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从简单到复杂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一个生产者、一个消费者、一个缓冲区（只放一个产品）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764A428-DBF7-45A4-95BA-621D1D36B799}"/>
              </a:ext>
            </a:extLst>
          </p:cNvPr>
          <p:cNvGrpSpPr/>
          <p:nvPr/>
        </p:nvGrpSpPr>
        <p:grpSpPr>
          <a:xfrm>
            <a:off x="3039618" y="3595648"/>
            <a:ext cx="4724400" cy="838200"/>
            <a:chOff x="972368" y="1276343"/>
            <a:chExt cx="4724400" cy="838200"/>
          </a:xfrm>
        </p:grpSpPr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6AEC28CA-983D-454F-91AF-E4F9F8E2D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368" y="1276343"/>
              <a:ext cx="1371600" cy="8382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宋体" charset="0"/>
                </a:rPr>
                <a:t>生产者</a:t>
              </a:r>
              <a:endParaRPr lang="en-US" altLang="zh-CN" b="1" dirty="0">
                <a:solidFill>
                  <a:schemeClr val="bg1"/>
                </a:solidFill>
                <a:latin typeface="+mn-ea"/>
                <a:cs typeface="宋体" charset="0"/>
              </a:endParaRPr>
            </a:p>
          </p:txBody>
        </p:sp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FEFD1C1E-EE62-4EFC-8E7D-4F7451F32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168" y="1276343"/>
              <a:ext cx="1371600" cy="838200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宋体" charset="0"/>
                </a:rPr>
                <a:t>消费者</a:t>
              </a:r>
              <a:endParaRPr lang="en-US" altLang="zh-CN" b="1" dirty="0">
                <a:solidFill>
                  <a:schemeClr val="bg1"/>
                </a:solidFill>
                <a:latin typeface="+mn-ea"/>
                <a:cs typeface="宋体" charset="0"/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A6CF1A97-CA86-4ECC-98CB-EE2D3C9C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7368" y="1428743"/>
              <a:ext cx="914400" cy="5334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+mn-ea"/>
                  <a:cs typeface="宋体" charset="0"/>
                </a:rPr>
                <a:t>缓冲区</a:t>
              </a:r>
              <a:endParaRPr lang="en-US" altLang="zh-CN" b="1" dirty="0">
                <a:solidFill>
                  <a:srgbClr val="11576A"/>
                </a:solidFill>
                <a:latin typeface="+mn-ea"/>
                <a:cs typeface="宋体" charset="0"/>
              </a:endParaRPr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DDA728AB-60A1-4A18-84B7-A6B8A3A8C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3968" y="1695443"/>
              <a:ext cx="533400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D6B6866D-23CD-40E8-8E16-047CF8357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1768" y="1695443"/>
              <a:ext cx="533400" cy="0"/>
            </a:xfrm>
            <a:prstGeom prst="line">
              <a:avLst/>
            </a:prstGeom>
            <a:noFill/>
            <a:ln w="76200">
              <a:solidFill>
                <a:srgbClr val="11576A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48D26BC2-AC88-41C4-B145-464C71A15EDD}"/>
              </a:ext>
            </a:extLst>
          </p:cNvPr>
          <p:cNvSpPr txBox="1"/>
          <p:nvPr/>
        </p:nvSpPr>
        <p:spPr>
          <a:xfrm>
            <a:off x="979712" y="4700548"/>
            <a:ext cx="10703909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生产者生产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放入缓冲区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消费者消费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从缓冲区中取出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生产者生产</a:t>
            </a:r>
            <a:r>
              <a:rPr lang="en-US" altLang="zh-CN" sz="2400" b="1" dirty="0"/>
              <a:t>…</a:t>
            </a:r>
            <a:r>
              <a:rPr lang="zh-CN" altLang="en-US" sz="2400" b="1" dirty="0"/>
              <a:t>消费者消费</a:t>
            </a:r>
            <a:r>
              <a:rPr lang="en-US" altLang="zh-CN" sz="2400" b="1" dirty="0"/>
              <a:t>…</a:t>
            </a:r>
            <a:r>
              <a:rPr lang="zh-CN" altLang="en-US" sz="2400" b="1" dirty="0"/>
              <a:t>生产者生产</a:t>
            </a:r>
            <a:r>
              <a:rPr lang="en-US" altLang="zh-CN" sz="2400" b="1" dirty="0"/>
              <a:t>………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1983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4224233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变成了一个交替执行的问题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920B8E-ADC8-4E73-94EB-67F0C803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970" y="2530516"/>
            <a:ext cx="5712059" cy="54078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925CC70-5601-4E22-B408-0D01A621A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44" y="3504382"/>
            <a:ext cx="4484150" cy="280395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4258F06-5FFF-4FB2-9C89-69160D4E0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947" y="3504382"/>
            <a:ext cx="4440509" cy="2803958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1F5A843-E677-44AB-93CF-2BE649287CC9}"/>
              </a:ext>
            </a:extLst>
          </p:cNvPr>
          <p:cNvCxnSpPr>
            <a:cxnSpLocks/>
          </p:cNvCxnSpPr>
          <p:nvPr/>
        </p:nvCxnSpPr>
        <p:spPr>
          <a:xfrm flipH="1" flipV="1">
            <a:off x="5543042" y="4395774"/>
            <a:ext cx="1086266" cy="9094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ADF9FD4-680A-4118-8E58-2EFBA35A57B3}"/>
              </a:ext>
            </a:extLst>
          </p:cNvPr>
          <p:cNvCxnSpPr>
            <a:cxnSpLocks/>
          </p:cNvCxnSpPr>
          <p:nvPr/>
        </p:nvCxnSpPr>
        <p:spPr>
          <a:xfrm flipV="1">
            <a:off x="5562693" y="4395774"/>
            <a:ext cx="1110253" cy="84527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77FA6EE-40DB-4B27-9AE2-77736F9AE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969" y="2517257"/>
            <a:ext cx="5875191" cy="5540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F375B6-FCDC-4E41-8E86-8D4322F87D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1" t="-444" r="26680" b="444"/>
          <a:stretch/>
        </p:blipFill>
        <p:spPr>
          <a:xfrm>
            <a:off x="1122182" y="3491927"/>
            <a:ext cx="4440510" cy="28039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EF42234-D65C-4B48-ADE0-70F5F61369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6289"/>
          <a:stretch/>
        </p:blipFill>
        <p:spPr>
          <a:xfrm>
            <a:off x="6648959" y="3504381"/>
            <a:ext cx="4464497" cy="27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0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576311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一个生产者，一个消费者，多个缓冲区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D26BC2-AC88-41C4-B145-464C71A15EDD}"/>
              </a:ext>
            </a:extLst>
          </p:cNvPr>
          <p:cNvSpPr txBox="1"/>
          <p:nvPr/>
        </p:nvSpPr>
        <p:spPr>
          <a:xfrm>
            <a:off x="979712" y="3426919"/>
            <a:ext cx="10703909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交替执行也能解决问题，但是浪费缓冲区</a:t>
            </a:r>
            <a:endParaRPr lang="en-US" altLang="zh-CN" sz="2400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E72E761-48CD-4715-A791-48A80CB4ACAA}"/>
              </a:ext>
            </a:extLst>
          </p:cNvPr>
          <p:cNvGrpSpPr/>
          <p:nvPr/>
        </p:nvGrpSpPr>
        <p:grpSpPr>
          <a:xfrm>
            <a:off x="3124200" y="2494636"/>
            <a:ext cx="5943600" cy="838200"/>
            <a:chOff x="3039618" y="3595648"/>
            <a:chExt cx="5943600" cy="83820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BE0E46-0276-4AE6-8351-3B431E831069}"/>
                </a:ext>
              </a:extLst>
            </p:cNvPr>
            <p:cNvGrpSpPr/>
            <p:nvPr/>
          </p:nvGrpSpPr>
          <p:grpSpPr>
            <a:xfrm>
              <a:off x="3039618" y="3595648"/>
              <a:ext cx="5943600" cy="838200"/>
              <a:chOff x="3039618" y="3595648"/>
              <a:chExt cx="5943600" cy="838200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6AEC28CA-983D-454F-91AF-E4F9F8E2D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618" y="3595648"/>
                <a:ext cx="1371600" cy="8382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+mn-ea"/>
                    <a:cs typeface="宋体" charset="0"/>
                  </a:rPr>
                  <a:t>生产者</a:t>
                </a:r>
                <a:endParaRPr lang="en-US" altLang="zh-CN" b="1" dirty="0">
                  <a:solidFill>
                    <a:schemeClr val="bg1"/>
                  </a:solidFill>
                  <a:latin typeface="+mn-ea"/>
                  <a:cs typeface="宋体" charset="0"/>
                </a:endParaRPr>
              </a:p>
            </p:txBody>
          </p:sp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FEFD1C1E-EE62-4EFC-8E7D-4F7451F32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1618" y="3595648"/>
                <a:ext cx="1371600" cy="8382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381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>
                  <a:buFont typeface="Monotype Sorts" charset="0"/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ea"/>
                    <a:cs typeface="宋体" charset="0"/>
                  </a:rPr>
                  <a:t>消费者</a:t>
                </a:r>
                <a:endParaRPr lang="en-US" altLang="zh-CN" b="1" dirty="0">
                  <a:solidFill>
                    <a:schemeClr val="bg1"/>
                  </a:solidFill>
                  <a:latin typeface="+mn-ea"/>
                  <a:cs typeface="宋体" charset="0"/>
                </a:endParaRPr>
              </a:p>
            </p:txBody>
          </p:sp>
          <p:sp>
            <p:nvSpPr>
              <p:cNvPr id="17" name="Rectangle 7">
                <a:extLst>
                  <a:ext uri="{FF2B5EF4-FFF2-40B4-BE49-F238E27FC236}">
                    <a16:creationId xmlns:a16="http://schemas.microsoft.com/office/drawing/2014/main" id="{A6CF1A97-CA86-4ECC-98CB-EE2D3C9CE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4618" y="3748048"/>
                <a:ext cx="533400" cy="533400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>
                  <a:buFont typeface="Monotype Sorts" charset="0"/>
                  <a:buNone/>
                </a:pPr>
                <a:endParaRPr lang="en-US" altLang="zh-CN" b="1" dirty="0">
                  <a:solidFill>
                    <a:srgbClr val="11576A"/>
                  </a:solidFill>
                  <a:latin typeface="+mn-ea"/>
                  <a:cs typeface="宋体" charset="0"/>
                </a:endParaRPr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DDA728AB-60A1-4A18-84B7-A6B8A3A8C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1218" y="4014748"/>
                <a:ext cx="533400" cy="0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Line 9">
                <a:extLst>
                  <a:ext uri="{FF2B5EF4-FFF2-40B4-BE49-F238E27FC236}">
                    <a16:creationId xmlns:a16="http://schemas.microsoft.com/office/drawing/2014/main" id="{D6B6866D-23CD-40E8-8E16-047CF8357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78218" y="4014748"/>
                <a:ext cx="533400" cy="0"/>
              </a:xfrm>
              <a:prstGeom prst="line">
                <a:avLst/>
              </a:prstGeom>
              <a:noFill/>
              <a:ln w="76200">
                <a:solidFill>
                  <a:srgbClr val="11576A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D8748B99-8235-417F-A721-B1FC23F2D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018" y="3748048"/>
              <a:ext cx="533400" cy="5334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buFont typeface="Monotype Sorts" charset="0"/>
                <a:buNone/>
              </a:pPr>
              <a:endParaRPr lang="en-US" altLang="zh-CN" b="1" dirty="0">
                <a:solidFill>
                  <a:srgbClr val="11576A"/>
                </a:solidFill>
                <a:latin typeface="+mn-ea"/>
                <a:cs typeface="宋体" charset="0"/>
              </a:endParaRP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D20E09FB-9AD6-4AA6-8BB1-44B1BD5A2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1418" y="3748048"/>
              <a:ext cx="533400" cy="5334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buFont typeface="Monotype Sorts" charset="0"/>
                <a:buNone/>
              </a:pPr>
              <a:endParaRPr lang="en-US" altLang="zh-CN" b="1" dirty="0">
                <a:solidFill>
                  <a:srgbClr val="11576A"/>
                </a:solidFill>
                <a:latin typeface="+mn-ea"/>
                <a:cs typeface="宋体" charset="0"/>
              </a:endParaRPr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F2AECC7F-D169-4F78-AB03-148CE690C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4818" y="3748048"/>
              <a:ext cx="533400" cy="5334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buFont typeface="Monotype Sorts" charset="0"/>
                <a:buNone/>
              </a:pPr>
              <a:endParaRPr lang="en-US" altLang="zh-CN" b="1" dirty="0">
                <a:solidFill>
                  <a:srgbClr val="11576A"/>
                </a:solidFill>
                <a:latin typeface="+mn-ea"/>
                <a:cs typeface="宋体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C1F8400-B770-4433-BF13-AC4BD4F9C2BD}"/>
              </a:ext>
            </a:extLst>
          </p:cNvPr>
          <p:cNvSpPr txBox="1"/>
          <p:nvPr/>
        </p:nvSpPr>
        <p:spPr>
          <a:xfrm>
            <a:off x="979711" y="4038571"/>
            <a:ext cx="10703909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将缓冲区中每一个格子看成一个资源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生产者看空着的格子是否存在，如果存在则可以存放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消费者看满着的格子是否存在，如果存在则可以提取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954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9480480" cy="168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两个信号量</a:t>
            </a:r>
            <a:r>
              <a:rPr lang="en-US" altLang="zh-CN" sz="2400" b="1" dirty="0"/>
              <a:t>full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empty</a:t>
            </a:r>
            <a:r>
              <a:rPr lang="zh-CN" altLang="en-US" sz="2400" b="1" dirty="0"/>
              <a:t>代表两种资源满的格子和空的格子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生产者消耗空的资源，产生满的资源，即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empty</a:t>
            </a:r>
            <a:r>
              <a:rPr lang="zh-CN" altLang="en-US" sz="2400" b="1" dirty="0"/>
              <a:t>）、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full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消费者消耗满的资源，产生空的资源，即</a:t>
            </a:r>
            <a:r>
              <a:rPr lang="en-US" altLang="zh-CN" sz="2400" b="1" dirty="0"/>
              <a:t>P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full</a:t>
            </a:r>
            <a:r>
              <a:rPr lang="zh-CN" altLang="en-US" sz="2400" b="1" dirty="0"/>
              <a:t>）、</a:t>
            </a:r>
            <a:r>
              <a:rPr lang="en-US" altLang="zh-CN" sz="2400" b="1" dirty="0"/>
              <a:t>V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empty</a:t>
            </a:r>
            <a:r>
              <a:rPr lang="zh-CN" altLang="en-US" sz="2400" b="1" dirty="0"/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5A09730-6696-4CDB-B3C3-DC97B9433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69" y="3445164"/>
            <a:ext cx="5367062" cy="4835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2298CE-73E7-4B13-A31D-54CC8186E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566" y="4226966"/>
            <a:ext cx="3471668" cy="25336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B1578C-1494-4698-AD2B-B28A96BF3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646" y="4226966"/>
            <a:ext cx="3171886" cy="24562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ECD3860-830E-425E-908E-7EE9EA4ECEBA}"/>
              </a:ext>
            </a:extLst>
          </p:cNvPr>
          <p:cNvSpPr txBox="1"/>
          <p:nvPr/>
        </p:nvSpPr>
        <p:spPr>
          <a:xfrm>
            <a:off x="10057604" y="5165184"/>
            <a:ext cx="1762021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程序实例</a:t>
            </a:r>
          </a:p>
        </p:txBody>
      </p:sp>
    </p:spTree>
    <p:extLst>
      <p:ext uri="{BB962C8B-B14F-4D97-AF65-F5344CB8AC3E}">
        <p14:creationId xmlns:p14="http://schemas.microsoft.com/office/powerpoint/2010/main" val="303601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5628464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多个生产者，多个消费者，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个缓冲区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D26BC2-AC88-41C4-B145-464C71A15EDD}"/>
              </a:ext>
            </a:extLst>
          </p:cNvPr>
          <p:cNvSpPr txBox="1"/>
          <p:nvPr/>
        </p:nvSpPr>
        <p:spPr>
          <a:xfrm>
            <a:off x="979714" y="4948098"/>
            <a:ext cx="10703909" cy="168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使用</a:t>
            </a:r>
            <a:r>
              <a:rPr lang="en-US" altLang="zh-CN" sz="2400" b="1" dirty="0"/>
              <a:t>empty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full</a:t>
            </a:r>
            <a:r>
              <a:rPr lang="zh-CN" altLang="en-US" sz="2400" b="1" dirty="0"/>
              <a:t>信号量也能解决问题，</a:t>
            </a:r>
            <a:r>
              <a:rPr lang="en-US" altLang="zh-CN" sz="2400" b="1" dirty="0"/>
              <a:t>empty=1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full=0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生产者根据</a:t>
            </a:r>
            <a:r>
              <a:rPr lang="en-US" altLang="zh-CN" sz="2400" b="1" dirty="0"/>
              <a:t>empty</a:t>
            </a:r>
            <a:r>
              <a:rPr lang="zh-CN" altLang="en-US" sz="2400" b="1" dirty="0"/>
              <a:t>的值进行排队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消费者根据</a:t>
            </a:r>
            <a:r>
              <a:rPr lang="en-US" altLang="zh-CN" sz="2400" b="1" dirty="0"/>
              <a:t>full</a:t>
            </a:r>
            <a:r>
              <a:rPr lang="zh-CN" altLang="en-US" sz="2400" b="1" dirty="0"/>
              <a:t>的值进行排队</a:t>
            </a:r>
            <a:endParaRPr lang="en-US" altLang="zh-CN" sz="2400" b="1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F8AFF35-A0B6-4F50-824D-13DD432A4412}"/>
              </a:ext>
            </a:extLst>
          </p:cNvPr>
          <p:cNvGrpSpPr/>
          <p:nvPr/>
        </p:nvGrpSpPr>
        <p:grpSpPr>
          <a:xfrm>
            <a:off x="3581400" y="2620492"/>
            <a:ext cx="5029202" cy="1962485"/>
            <a:chOff x="3581400" y="2353801"/>
            <a:chExt cx="5029202" cy="1962485"/>
          </a:xfrm>
        </p:grpSpPr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6AEC28CA-983D-454F-91AF-E4F9F8E2D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2353801"/>
              <a:ext cx="914400" cy="533382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宋体" charset="0"/>
                </a:rPr>
                <a:t>生产者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  <a:cs typeface="宋体" charset="0"/>
                </a:rPr>
                <a:t>1</a:t>
              </a:r>
            </a:p>
          </p:txBody>
        </p:sp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FEFD1C1E-EE62-4EFC-8E7D-4F7451F32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2" y="2353801"/>
              <a:ext cx="914400" cy="533401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宋体" charset="0"/>
                </a:rPr>
                <a:t>消费者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  <a:cs typeface="宋体" charset="0"/>
                </a:rPr>
                <a:t>1</a:t>
              </a: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72167A4F-99BC-405E-AD7C-2CD2B0E60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1" y="2985633"/>
              <a:ext cx="914400" cy="5334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rgbClr val="11576A"/>
                  </a:solidFill>
                  <a:latin typeface="+mn-ea"/>
                  <a:cs typeface="宋体" charset="0"/>
                </a:rPr>
                <a:t>缓冲区</a:t>
              </a:r>
              <a:endParaRPr lang="en-US" altLang="zh-CN" b="1" dirty="0">
                <a:solidFill>
                  <a:srgbClr val="11576A"/>
                </a:solidFill>
                <a:latin typeface="+mn-ea"/>
                <a:cs typeface="宋体" charset="0"/>
              </a:endParaRP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12974AD5-FAB4-4F47-9645-76D45A9D6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2985651"/>
              <a:ext cx="914400" cy="533382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宋体" charset="0"/>
                </a:rPr>
                <a:t>生产者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  <a:cs typeface="宋体" charset="0"/>
                </a:rPr>
                <a:t>2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4FE69D9E-D5AD-4082-B636-30DDEAAF4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2" y="2985651"/>
              <a:ext cx="914400" cy="533401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宋体" charset="0"/>
                </a:rPr>
                <a:t>消费者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  <a:cs typeface="宋体" charset="0"/>
                </a:rPr>
                <a:t>2</a:t>
              </a: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DCB9013C-F67F-490C-B2C2-763186803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782885"/>
              <a:ext cx="914400" cy="533382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宋体" charset="0"/>
                </a:rPr>
                <a:t>生产者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  <a:cs typeface="宋体" charset="0"/>
                </a:rPr>
                <a:t>n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E8660562-E7B9-4CC0-B6FB-F5C77DB10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2" y="3782885"/>
              <a:ext cx="914400" cy="533401"/>
            </a:xfrm>
            <a:prstGeom prst="rect">
              <a:avLst/>
            </a:prstGeom>
            <a:gradFill>
              <a:gsLst>
                <a:gs pos="100000">
                  <a:srgbClr val="11576A"/>
                </a:gs>
                <a:gs pos="0">
                  <a:srgbClr val="0EB1C8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>
                <a:buFont typeface="Monotype Sorts" charset="0"/>
                <a:buNone/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  <a:cs typeface="宋体" charset="0"/>
                </a:rPr>
                <a:t>消费者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  <a:cs typeface="宋体" charset="0"/>
                </a:rPr>
                <a:t>m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5314C2F-4B47-4ADF-A978-121EB8A917E1}"/>
                </a:ext>
              </a:extLst>
            </p:cNvPr>
            <p:cNvCxnSpPr>
              <a:cxnSpLocks/>
              <a:stCxn id="15" idx="3"/>
              <a:endCxn id="23" idx="1"/>
            </p:cNvCxnSpPr>
            <p:nvPr/>
          </p:nvCxnSpPr>
          <p:spPr>
            <a:xfrm>
              <a:off x="4495800" y="2620492"/>
              <a:ext cx="1143001" cy="63184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F884C34-DC98-44D6-9B8B-314DA76FB1CE}"/>
                </a:ext>
              </a:extLst>
            </p:cNvPr>
            <p:cNvCxnSpPr>
              <a:stCxn id="24" idx="3"/>
              <a:endCxn id="23" idx="1"/>
            </p:cNvCxnSpPr>
            <p:nvPr/>
          </p:nvCxnSpPr>
          <p:spPr>
            <a:xfrm flipV="1">
              <a:off x="4495800" y="3252333"/>
              <a:ext cx="1143001" cy="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C0646A3-76A2-4490-A57D-F8CB9646830E}"/>
                </a:ext>
              </a:extLst>
            </p:cNvPr>
            <p:cNvCxnSpPr>
              <a:stCxn id="26" idx="3"/>
              <a:endCxn id="23" idx="1"/>
            </p:cNvCxnSpPr>
            <p:nvPr/>
          </p:nvCxnSpPr>
          <p:spPr>
            <a:xfrm flipV="1">
              <a:off x="4495800" y="3252333"/>
              <a:ext cx="1143001" cy="7972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8B965C95-E965-45FB-9BEF-7643F68B1648}"/>
                </a:ext>
              </a:extLst>
            </p:cNvPr>
            <p:cNvCxnSpPr>
              <a:cxnSpLocks/>
              <a:stCxn id="23" idx="3"/>
              <a:endCxn id="16" idx="1"/>
            </p:cNvCxnSpPr>
            <p:nvPr/>
          </p:nvCxnSpPr>
          <p:spPr>
            <a:xfrm flipV="1">
              <a:off x="6553201" y="2620502"/>
              <a:ext cx="1143001" cy="63183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BF19F71-79C2-4343-8D77-079C86BB5DC1}"/>
                </a:ext>
              </a:extLst>
            </p:cNvPr>
            <p:cNvCxnSpPr>
              <a:cxnSpLocks/>
              <a:stCxn id="23" idx="3"/>
              <a:endCxn id="28" idx="1"/>
            </p:cNvCxnSpPr>
            <p:nvPr/>
          </p:nvCxnSpPr>
          <p:spPr>
            <a:xfrm>
              <a:off x="6553201" y="3252333"/>
              <a:ext cx="1143001" cy="7972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49C2C50A-1153-4808-92C6-CBBB42BCCF6C}"/>
                </a:ext>
              </a:extLst>
            </p:cNvPr>
            <p:cNvCxnSpPr>
              <a:stCxn id="23" idx="3"/>
              <a:endCxn id="25" idx="1"/>
            </p:cNvCxnSpPr>
            <p:nvPr/>
          </p:nvCxnSpPr>
          <p:spPr>
            <a:xfrm>
              <a:off x="6553201" y="3252333"/>
              <a:ext cx="1143001" cy="1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74CD35E-1029-4D6B-8EF8-80FC13D63C58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4038600" y="3519033"/>
              <a:ext cx="0" cy="263852"/>
            </a:xfrm>
            <a:prstGeom prst="line">
              <a:avLst/>
            </a:prstGeom>
            <a:ln w="38100"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22024F5C-DE2D-4A22-8ABC-1C60D2F7BFA7}"/>
                </a:ext>
              </a:extLst>
            </p:cNvPr>
            <p:cNvCxnSpPr>
              <a:endCxn id="28" idx="0"/>
            </p:cNvCxnSpPr>
            <p:nvPr/>
          </p:nvCxnSpPr>
          <p:spPr>
            <a:xfrm>
              <a:off x="8153402" y="3519052"/>
              <a:ext cx="0" cy="263833"/>
            </a:xfrm>
            <a:prstGeom prst="line">
              <a:avLst/>
            </a:prstGeom>
            <a:ln w="38100"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30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3ACC82-3259-4EAE-88F5-CBDB6E2A4E8E}"/>
              </a:ext>
            </a:extLst>
          </p:cNvPr>
          <p:cNvSpPr txBox="1"/>
          <p:nvPr/>
        </p:nvSpPr>
        <p:spPr>
          <a:xfrm>
            <a:off x="979714" y="1726171"/>
            <a:ext cx="5763116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多个生产者，多个消费者，多个缓冲区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D26BC2-AC88-41C4-B145-464C71A15EDD}"/>
              </a:ext>
            </a:extLst>
          </p:cNvPr>
          <p:cNvSpPr txBox="1"/>
          <p:nvPr/>
        </p:nvSpPr>
        <p:spPr>
          <a:xfrm>
            <a:off x="979714" y="4948098"/>
            <a:ext cx="10703909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单使用</a:t>
            </a:r>
            <a:r>
              <a:rPr lang="en-US" altLang="zh-CN" sz="2400" b="1" dirty="0"/>
              <a:t>empty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full</a:t>
            </a:r>
            <a:r>
              <a:rPr lang="zh-CN" altLang="en-US" sz="2400" b="1" dirty="0"/>
              <a:t>信号量也还能解决问题么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/>
              <a:t>empty </a:t>
            </a:r>
            <a:r>
              <a:rPr lang="en-US" altLang="zh-CN" sz="2400" b="1" dirty="0"/>
              <a:t>= n</a:t>
            </a:r>
            <a:r>
              <a:rPr lang="zh-CN" altLang="en-US" sz="2400" b="1" dirty="0"/>
              <a:t>， </a:t>
            </a:r>
            <a:r>
              <a:rPr lang="en-US" altLang="zh-CN" sz="2400" b="1" dirty="0"/>
              <a:t>full = 0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B6EF88CB-BDA6-4B29-B1A8-42DC7C191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50" y="2523278"/>
            <a:ext cx="5428687" cy="20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9A8AC8AB-85DC-4ADB-9D3B-CF7471CA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867" y="664350"/>
            <a:ext cx="2841355" cy="1061821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482150" cy="1407083"/>
            <a:chOff x="1078544" y="1577390"/>
            <a:chExt cx="10482150" cy="140708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关系分析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044161" y="2112952"/>
              <a:ext cx="9516533" cy="87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生产者和消费者对缓冲区的访问是互斥关系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生产者和消费者是协作关系，即同步关系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8FE1D1-372F-4A2F-8397-AB2C2920EB35}"/>
              </a:ext>
            </a:extLst>
          </p:cNvPr>
          <p:cNvGrpSpPr/>
          <p:nvPr/>
        </p:nvGrpSpPr>
        <p:grpSpPr>
          <a:xfrm>
            <a:off x="1078544" y="3095982"/>
            <a:ext cx="10482150" cy="1424076"/>
            <a:chOff x="1078544" y="1577390"/>
            <a:chExt cx="10482150" cy="1424076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B288905-AA07-4AAB-9D91-E4BF241C98F3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24CC4C-D530-4CD5-8900-A5D084D53FF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1801CC6-D8D7-4821-B9F2-53F0EE753C95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F12ED72D-EEFA-4AC1-A5E5-AED7BB993E73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57C4FBD0-2062-42B9-809B-548E17535837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0C5F141-62BB-4CCC-85CC-B277752C3E05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整理思路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94158FF-670F-4A54-9161-A8284C200794}"/>
                </a:ext>
              </a:extLst>
            </p:cNvPr>
            <p:cNvSpPr/>
            <p:nvPr/>
          </p:nvSpPr>
          <p:spPr>
            <a:xfrm>
              <a:off x="2044161" y="2129945"/>
              <a:ext cx="9516533" cy="871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有几个进程：生产者、消费者。互斥和同步发生在生产者和消费者之间</a:t>
              </a:r>
              <a:endParaRPr lang="en-US" altLang="zh-CN" sz="2000" b="1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需要解决</a:t>
              </a:r>
              <a:r>
                <a:rPr lang="en-US" altLang="zh-CN" sz="2000" b="1" dirty="0"/>
                <a:t>P</a:t>
              </a:r>
              <a:r>
                <a:rPr lang="zh-CN" altLang="en-US" sz="2000" b="1" dirty="0"/>
                <a:t>、</a:t>
              </a:r>
              <a:r>
                <a:rPr lang="en-US" altLang="zh-CN" sz="2000" b="1" dirty="0"/>
                <a:t>V</a:t>
              </a:r>
              <a:r>
                <a:rPr lang="zh-CN" altLang="en-US" sz="2000" b="1" dirty="0"/>
                <a:t>操作的位置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EB599B-CA68-4991-80C5-D174A67BF4D2}"/>
              </a:ext>
            </a:extLst>
          </p:cNvPr>
          <p:cNvGrpSpPr/>
          <p:nvPr/>
        </p:nvGrpSpPr>
        <p:grpSpPr>
          <a:xfrm>
            <a:off x="1078544" y="4705558"/>
            <a:ext cx="10482150" cy="1874455"/>
            <a:chOff x="1078544" y="1577390"/>
            <a:chExt cx="10482150" cy="1874455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D513FE21-006B-42A6-88F5-55DE002FB910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B4C66650-BD54-432A-BD53-B2BBEBE82B4F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33699488-4DE3-446F-AA14-F5EBCBA3D688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06CAC3D0-6008-46D7-A8A1-F8DFC4D3ACB6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0B062E70-20C0-480D-A932-97390E6EF31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072C42B-0AFB-4D88-81FB-7EFA12DD83D3}"/>
                </a:ext>
              </a:extLst>
            </p:cNvPr>
            <p:cNvSpPr/>
            <p:nvPr/>
          </p:nvSpPr>
          <p:spPr>
            <a:xfrm>
              <a:off x="1979607" y="1577390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信号量设置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3140B66-18A3-47BB-B9FB-CDB6F691732B}"/>
                </a:ext>
              </a:extLst>
            </p:cNvPr>
            <p:cNvSpPr/>
            <p:nvPr/>
          </p:nvSpPr>
          <p:spPr>
            <a:xfrm>
              <a:off x="2044161" y="2129945"/>
              <a:ext cx="9516533" cy="1321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一个互斥信号量，</a:t>
              </a:r>
              <a:r>
                <a:rPr lang="en-US" altLang="zh-CN" sz="2000" b="1" dirty="0"/>
                <a:t>mutex</a:t>
              </a:r>
              <a:r>
                <a:rPr lang="zh-CN" altLang="en-US" sz="2000" b="1" dirty="0"/>
                <a:t>用于互斥缓冲区，初始值为</a:t>
              </a:r>
              <a:r>
                <a:rPr lang="en-US" altLang="zh-CN" sz="2000" b="1" dirty="0"/>
                <a:t>1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一个满资源的信号量，</a:t>
              </a:r>
              <a:r>
                <a:rPr lang="en-US" altLang="zh-CN" sz="2000" b="1" dirty="0"/>
                <a:t>full</a:t>
              </a:r>
              <a:r>
                <a:rPr lang="zh-CN" altLang="en-US" sz="2000" b="1" dirty="0"/>
                <a:t>控制生产者，初始值为</a:t>
              </a:r>
              <a:r>
                <a:rPr lang="en-US" altLang="zh-CN" sz="2000" b="1" dirty="0"/>
                <a:t>0</a:t>
              </a: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一个空资源的信号量，</a:t>
              </a:r>
              <a:r>
                <a:rPr lang="en-US" altLang="zh-CN" sz="2000" b="1" dirty="0"/>
                <a:t>empty</a:t>
              </a:r>
              <a:r>
                <a:rPr lang="zh-CN" altLang="en-US" sz="2000" b="1" dirty="0"/>
                <a:t>控制消费者，初始值与缓冲区大小相同（</a:t>
              </a:r>
              <a:r>
                <a:rPr lang="en-US" altLang="zh-CN" sz="2000" b="1" dirty="0"/>
                <a:t>N</a:t>
              </a:r>
              <a:r>
                <a:rPr lang="zh-CN" altLang="en-US" sz="2000" b="1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5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ABB671-D7C7-43BF-AF9C-01F7A51FF771}"/>
              </a:ext>
            </a:extLst>
          </p:cNvPr>
          <p:cNvSpPr/>
          <p:nvPr/>
        </p:nvSpPr>
        <p:spPr>
          <a:xfrm>
            <a:off x="1527076" y="64512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狄克斯特拉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E97752-A679-44C8-8F15-C67859F1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1" y="1466849"/>
            <a:ext cx="3087220" cy="47460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98929E-D8FB-40F5-A7E8-6BCFFC72EA31}"/>
              </a:ext>
            </a:extLst>
          </p:cNvPr>
          <p:cNvSpPr/>
          <p:nvPr/>
        </p:nvSpPr>
        <p:spPr>
          <a:xfrm>
            <a:off x="3859490" y="645125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Dijkstra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55F433-D231-4DE7-9267-7AD55C7AF842}"/>
              </a:ext>
            </a:extLst>
          </p:cNvPr>
          <p:cNvSpPr txBox="1"/>
          <p:nvPr/>
        </p:nvSpPr>
        <p:spPr>
          <a:xfrm>
            <a:off x="4324780" y="1633904"/>
            <a:ext cx="7525350" cy="441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首届</a:t>
            </a:r>
            <a:r>
              <a:rPr lang="zh-CN" altLang="en-US" sz="24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计算机先驱奖</a:t>
            </a:r>
            <a:r>
              <a:rPr lang="zh-CN" altLang="en-US" sz="2400" dirty="0"/>
              <a:t>获得者之一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他对计算机科学的贡献并不仅仅限于程序设计技术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在算法和算法理论、编译器、操作系统诸多方面，都有许多创造，作出了杰出贡献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在</a:t>
            </a:r>
            <a:r>
              <a:rPr lang="en-US" altLang="zh-CN" sz="2400" dirty="0"/>
              <a:t>1972</a:t>
            </a:r>
            <a:r>
              <a:rPr lang="zh-CN" altLang="en-US" sz="2400" dirty="0"/>
              <a:t>年</a:t>
            </a:r>
            <a:r>
              <a:rPr lang="en-US" altLang="zh-CN" sz="2400" dirty="0"/>
              <a:t>8</a:t>
            </a:r>
            <a:r>
              <a:rPr lang="zh-CN" altLang="en-US" sz="2400" dirty="0"/>
              <a:t>月</a:t>
            </a:r>
            <a:r>
              <a:rPr lang="en-US" altLang="zh-CN" sz="2400" dirty="0"/>
              <a:t>14</a:t>
            </a:r>
            <a:r>
              <a:rPr lang="zh-CN" altLang="en-US" sz="2400" dirty="0"/>
              <a:t>日于波士顿召开的</a:t>
            </a:r>
            <a:r>
              <a:rPr lang="en-US" altLang="zh-CN" sz="2400" dirty="0"/>
              <a:t>ACM</a:t>
            </a:r>
            <a:r>
              <a:rPr lang="zh-CN" altLang="en-US" sz="2400" dirty="0"/>
              <a:t>年会上接受</a:t>
            </a:r>
            <a:r>
              <a:rPr lang="zh-CN" altLang="en-US" sz="2400" dirty="0">
                <a:solidFill>
                  <a:srgbClr val="FF0000"/>
                </a:solidFill>
              </a:rPr>
              <a:t>图灵奖</a:t>
            </a:r>
            <a:r>
              <a:rPr lang="zh-CN" altLang="en-US" sz="2400" dirty="0"/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6789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9A8AC8AB-85DC-4ADB-9D3B-CF7471CA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867" y="664350"/>
            <a:ext cx="2841355" cy="1061821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567789" cy="1167610"/>
            <a:chOff x="1078544" y="1577390"/>
            <a:chExt cx="10567789" cy="116761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画流程图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129800" y="2200285"/>
              <a:ext cx="9516533" cy="425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画出各个进程的流程图，便于分析</a:t>
              </a:r>
              <a:r>
                <a:rPr lang="en-US" altLang="zh-CN" sz="2000" b="1" dirty="0"/>
                <a:t>P</a:t>
              </a:r>
              <a:r>
                <a:rPr lang="zh-CN" altLang="en-US" sz="2000" b="1" dirty="0"/>
                <a:t>、</a:t>
              </a:r>
              <a:r>
                <a:rPr lang="en-US" altLang="zh-CN" sz="2000" b="1" dirty="0"/>
                <a:t>V</a:t>
              </a:r>
              <a:r>
                <a:rPr lang="zh-CN" altLang="en-US" sz="2000" b="1" dirty="0"/>
                <a:t>操作的位置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7F1C8F2-2510-4D80-8054-F9E1647FCBB5}"/>
              </a:ext>
            </a:extLst>
          </p:cNvPr>
          <p:cNvGrpSpPr/>
          <p:nvPr/>
        </p:nvGrpSpPr>
        <p:grpSpPr>
          <a:xfrm>
            <a:off x="1534459" y="2695419"/>
            <a:ext cx="2905350" cy="3786797"/>
            <a:chOff x="1534459" y="2695419"/>
            <a:chExt cx="2905350" cy="3786797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3D3D77E-57F9-4503-BDAD-179106E0A2CE}"/>
                </a:ext>
              </a:extLst>
            </p:cNvPr>
            <p:cNvSpPr/>
            <p:nvPr/>
          </p:nvSpPr>
          <p:spPr>
            <a:xfrm>
              <a:off x="2434405" y="2695419"/>
              <a:ext cx="110545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生产者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551E5F1-7713-4618-90DE-DE195167B93C}"/>
                </a:ext>
              </a:extLst>
            </p:cNvPr>
            <p:cNvSpPr/>
            <p:nvPr/>
          </p:nvSpPr>
          <p:spPr>
            <a:xfrm>
              <a:off x="1534459" y="3367356"/>
              <a:ext cx="2905350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判断缓冲区是否有空位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06C33C2B-32C7-4ECA-B8F4-8B0AB3B4E42F}"/>
                </a:ext>
              </a:extLst>
            </p:cNvPr>
            <p:cNvSpPr/>
            <p:nvPr/>
          </p:nvSpPr>
          <p:spPr>
            <a:xfrm>
              <a:off x="2240380" y="4063469"/>
              <a:ext cx="149350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进入缓冲区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A9611313-08A5-4F70-BC68-E5007036A737}"/>
                </a:ext>
              </a:extLst>
            </p:cNvPr>
            <p:cNvSpPr/>
            <p:nvPr/>
          </p:nvSpPr>
          <p:spPr>
            <a:xfrm>
              <a:off x="2240380" y="4759582"/>
              <a:ext cx="149350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放置产品</a:t>
              </a: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E953D59F-9C6B-4038-8B3D-64A6176749DE}"/>
                </a:ext>
              </a:extLst>
            </p:cNvPr>
            <p:cNvSpPr/>
            <p:nvPr/>
          </p:nvSpPr>
          <p:spPr>
            <a:xfrm>
              <a:off x="2240380" y="5402693"/>
              <a:ext cx="149350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退出缓冲区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EEBCD814-C016-452A-96BD-08683244D940}"/>
                </a:ext>
              </a:extLst>
            </p:cNvPr>
            <p:cNvSpPr/>
            <p:nvPr/>
          </p:nvSpPr>
          <p:spPr>
            <a:xfrm>
              <a:off x="1534459" y="6045804"/>
              <a:ext cx="2905350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通知消费者缓冲区非空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9B8998D-B230-4EC6-A2D9-0F3E4BEF9B6A}"/>
                </a:ext>
              </a:extLst>
            </p:cNvPr>
            <p:cNvCxnSpPr/>
            <p:nvPr/>
          </p:nvCxnSpPr>
          <p:spPr>
            <a:xfrm>
              <a:off x="2987134" y="3131831"/>
              <a:ext cx="0" cy="235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B6D73ED-3BE0-4A24-A6B9-E1FCE06F1EFE}"/>
                </a:ext>
              </a:extLst>
            </p:cNvPr>
            <p:cNvCxnSpPr/>
            <p:nvPr/>
          </p:nvCxnSpPr>
          <p:spPr>
            <a:xfrm>
              <a:off x="2987134" y="3803768"/>
              <a:ext cx="0" cy="259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33C7171-5117-4C32-8549-A353CC4E4507}"/>
                </a:ext>
              </a:extLst>
            </p:cNvPr>
            <p:cNvCxnSpPr/>
            <p:nvPr/>
          </p:nvCxnSpPr>
          <p:spPr>
            <a:xfrm>
              <a:off x="2987134" y="4499881"/>
              <a:ext cx="0" cy="259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9256CE9-3876-47BD-A1CF-7B4602CB3F4F}"/>
                </a:ext>
              </a:extLst>
            </p:cNvPr>
            <p:cNvCxnSpPr/>
            <p:nvPr/>
          </p:nvCxnSpPr>
          <p:spPr>
            <a:xfrm>
              <a:off x="2987134" y="5195994"/>
              <a:ext cx="0" cy="2066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7479A79-FE09-4731-B1FF-2126FF32819B}"/>
                </a:ext>
              </a:extLst>
            </p:cNvPr>
            <p:cNvCxnSpPr/>
            <p:nvPr/>
          </p:nvCxnSpPr>
          <p:spPr>
            <a:xfrm>
              <a:off x="2987134" y="5839105"/>
              <a:ext cx="0" cy="2066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C3CC106-8CE3-4352-A1AF-EAC8ED33FC7A}"/>
              </a:ext>
            </a:extLst>
          </p:cNvPr>
          <p:cNvGrpSpPr/>
          <p:nvPr/>
        </p:nvGrpSpPr>
        <p:grpSpPr>
          <a:xfrm>
            <a:off x="6299517" y="2757063"/>
            <a:ext cx="2905350" cy="3786797"/>
            <a:chOff x="6299517" y="2757063"/>
            <a:chExt cx="2905350" cy="3786797"/>
          </a:xfrm>
        </p:grpSpPr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5B4B7F0C-D333-4F81-AB06-356CA0BEFBAC}"/>
                </a:ext>
              </a:extLst>
            </p:cNvPr>
            <p:cNvSpPr/>
            <p:nvPr/>
          </p:nvSpPr>
          <p:spPr>
            <a:xfrm>
              <a:off x="7199463" y="2757063"/>
              <a:ext cx="110545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消费者</a:t>
              </a: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3631F559-1BFF-4736-94AA-33A88EEFD0CB}"/>
                </a:ext>
              </a:extLst>
            </p:cNvPr>
            <p:cNvSpPr/>
            <p:nvPr/>
          </p:nvSpPr>
          <p:spPr>
            <a:xfrm>
              <a:off x="6299517" y="3429000"/>
              <a:ext cx="2905350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判断缓冲区是否有产品</a:t>
              </a:r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B67364BD-BCBA-40A0-BB20-E58CF44857C6}"/>
                </a:ext>
              </a:extLst>
            </p:cNvPr>
            <p:cNvSpPr/>
            <p:nvPr/>
          </p:nvSpPr>
          <p:spPr>
            <a:xfrm>
              <a:off x="7005438" y="4125113"/>
              <a:ext cx="149350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进入缓冲区</a:t>
              </a:r>
            </a:p>
          </p:txBody>
        </p:sp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E1F38559-956B-4530-9816-6A7EF22CEA40}"/>
                </a:ext>
              </a:extLst>
            </p:cNvPr>
            <p:cNvSpPr/>
            <p:nvPr/>
          </p:nvSpPr>
          <p:spPr>
            <a:xfrm>
              <a:off x="7005438" y="4821226"/>
              <a:ext cx="149350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取出产品</a:t>
              </a:r>
            </a:p>
          </p:txBody>
        </p: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D2548487-C42B-4696-A171-AA3232715687}"/>
                </a:ext>
              </a:extLst>
            </p:cNvPr>
            <p:cNvSpPr/>
            <p:nvPr/>
          </p:nvSpPr>
          <p:spPr>
            <a:xfrm>
              <a:off x="7005438" y="5464337"/>
              <a:ext cx="1493508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退出缓冲区</a:t>
              </a: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604CA7AE-DB9A-48C9-BE2F-E3391FD7FA2C}"/>
                </a:ext>
              </a:extLst>
            </p:cNvPr>
            <p:cNvSpPr/>
            <p:nvPr/>
          </p:nvSpPr>
          <p:spPr>
            <a:xfrm>
              <a:off x="6299517" y="6107448"/>
              <a:ext cx="2905350" cy="436412"/>
            </a:xfrm>
            <a:prstGeom prst="round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/>
                <a:t>通知生产者缓冲区有空位</a:t>
              </a: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2802BFAB-40F5-4965-BB78-69103147A11D}"/>
                </a:ext>
              </a:extLst>
            </p:cNvPr>
            <p:cNvCxnSpPr/>
            <p:nvPr/>
          </p:nvCxnSpPr>
          <p:spPr>
            <a:xfrm>
              <a:off x="7752192" y="3193475"/>
              <a:ext cx="0" cy="2355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0C7915FB-743B-4296-A126-2BB69749317D}"/>
                </a:ext>
              </a:extLst>
            </p:cNvPr>
            <p:cNvCxnSpPr/>
            <p:nvPr/>
          </p:nvCxnSpPr>
          <p:spPr>
            <a:xfrm>
              <a:off x="7752192" y="3865412"/>
              <a:ext cx="0" cy="259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41D17133-9587-4F63-9D16-6B80410B00CA}"/>
                </a:ext>
              </a:extLst>
            </p:cNvPr>
            <p:cNvCxnSpPr/>
            <p:nvPr/>
          </p:nvCxnSpPr>
          <p:spPr>
            <a:xfrm>
              <a:off x="7752192" y="4561525"/>
              <a:ext cx="0" cy="259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A9B477A1-97E4-42B5-8F41-29B4134F1211}"/>
                </a:ext>
              </a:extLst>
            </p:cNvPr>
            <p:cNvCxnSpPr/>
            <p:nvPr/>
          </p:nvCxnSpPr>
          <p:spPr>
            <a:xfrm>
              <a:off x="7752192" y="5257638"/>
              <a:ext cx="0" cy="2066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AF48442E-12FE-4ECB-AEE6-56A605DA66BA}"/>
                </a:ext>
              </a:extLst>
            </p:cNvPr>
            <p:cNvCxnSpPr/>
            <p:nvPr/>
          </p:nvCxnSpPr>
          <p:spPr>
            <a:xfrm>
              <a:off x="7752192" y="5900749"/>
              <a:ext cx="0" cy="2066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3399BBE-AC3F-41DF-B884-E50E50F9052A}"/>
              </a:ext>
            </a:extLst>
          </p:cNvPr>
          <p:cNvCxnSpPr>
            <a:stCxn id="39" idx="3"/>
            <a:endCxn id="73" idx="1"/>
          </p:cNvCxnSpPr>
          <p:nvPr/>
        </p:nvCxnSpPr>
        <p:spPr>
          <a:xfrm flipV="1">
            <a:off x="4439809" y="3647206"/>
            <a:ext cx="1859708" cy="26168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F41E46-6AFA-49CE-8765-4B6AB962AC1A}"/>
              </a:ext>
            </a:extLst>
          </p:cNvPr>
          <p:cNvCxnSpPr>
            <a:stCxn id="77" idx="1"/>
            <a:endCxn id="34" idx="3"/>
          </p:cNvCxnSpPr>
          <p:nvPr/>
        </p:nvCxnSpPr>
        <p:spPr>
          <a:xfrm flipH="1" flipV="1">
            <a:off x="4439809" y="3585562"/>
            <a:ext cx="1859708" cy="274009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1F90A12-CB49-4D96-B614-71BA647FCF61}"/>
              </a:ext>
            </a:extLst>
          </p:cNvPr>
          <p:cNvSpPr txBox="1"/>
          <p:nvPr/>
        </p:nvSpPr>
        <p:spPr>
          <a:xfrm>
            <a:off x="-12776" y="3277352"/>
            <a:ext cx="164179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empty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E39C380-8863-4BD8-B317-041C39C1F238}"/>
              </a:ext>
            </a:extLst>
          </p:cNvPr>
          <p:cNvSpPr txBox="1"/>
          <p:nvPr/>
        </p:nvSpPr>
        <p:spPr>
          <a:xfrm>
            <a:off x="195614" y="6017728"/>
            <a:ext cx="122501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full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882A8BC-7F13-485E-84E6-C8D28B1FFDD8}"/>
              </a:ext>
            </a:extLst>
          </p:cNvPr>
          <p:cNvSpPr txBox="1"/>
          <p:nvPr/>
        </p:nvSpPr>
        <p:spPr>
          <a:xfrm>
            <a:off x="9373157" y="3397907"/>
            <a:ext cx="1189749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full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EAC1211-9C1C-4688-B66E-4ED399541EBF}"/>
              </a:ext>
            </a:extLst>
          </p:cNvPr>
          <p:cNvSpPr txBox="1"/>
          <p:nvPr/>
        </p:nvSpPr>
        <p:spPr>
          <a:xfrm>
            <a:off x="9236706" y="6047422"/>
            <a:ext cx="167706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empty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F351655-E741-4454-8713-F3569A1F5E73}"/>
              </a:ext>
            </a:extLst>
          </p:cNvPr>
          <p:cNvSpPr txBox="1"/>
          <p:nvPr/>
        </p:nvSpPr>
        <p:spPr>
          <a:xfrm>
            <a:off x="587630" y="4019178"/>
            <a:ext cx="162095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mutex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0E5D4B45-F350-4AD5-9AFB-55FE9B7C90B4}"/>
              </a:ext>
            </a:extLst>
          </p:cNvPr>
          <p:cNvSpPr txBox="1"/>
          <p:nvPr/>
        </p:nvSpPr>
        <p:spPr>
          <a:xfrm>
            <a:off x="610150" y="5371600"/>
            <a:ext cx="165622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mutex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47D82DB-F829-4CE7-BCE0-437536CBF447}"/>
              </a:ext>
            </a:extLst>
          </p:cNvPr>
          <p:cNvSpPr txBox="1"/>
          <p:nvPr/>
        </p:nvSpPr>
        <p:spPr>
          <a:xfrm>
            <a:off x="8519831" y="4074888"/>
            <a:ext cx="162095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mutex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BE14CF2-D210-47C9-8952-F719A4237A90}"/>
              </a:ext>
            </a:extLst>
          </p:cNvPr>
          <p:cNvSpPr txBox="1"/>
          <p:nvPr/>
        </p:nvSpPr>
        <p:spPr>
          <a:xfrm>
            <a:off x="8542351" y="5427310"/>
            <a:ext cx="1656223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V</a:t>
            </a:r>
            <a:r>
              <a:rPr lang="zh-CN" altLang="en-US" sz="2000" b="1" dirty="0">
                <a:solidFill>
                  <a:srgbClr val="FF0000"/>
                </a:solidFill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</a:rPr>
              <a:t>mutex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33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3" grpId="0"/>
      <p:bldP spid="84" grpId="0"/>
      <p:bldP spid="85" grpId="0"/>
      <p:bldP spid="86" grpId="0"/>
      <p:bldP spid="87" grpId="0"/>
      <p:bldP spid="88" grpId="0"/>
      <p:bldP spid="8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9A8AC8AB-85DC-4ADB-9D3B-CF7471CA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867" y="664350"/>
            <a:ext cx="2841355" cy="1061821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10567789" cy="1167610"/>
            <a:chOff x="1078544" y="1577390"/>
            <a:chExt cx="10567789" cy="116761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写出代码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129800" y="2200285"/>
              <a:ext cx="9516533" cy="425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2ECC09B-E0AF-47B7-A626-7F5EF754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749" y="2359859"/>
            <a:ext cx="7656111" cy="4034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761E49B-2987-439C-B09E-0D90DDE67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58"/>
          <a:stretch/>
        </p:blipFill>
        <p:spPr>
          <a:xfrm>
            <a:off x="1720316" y="3099644"/>
            <a:ext cx="3601096" cy="33791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D85C8F-77C0-4C2E-8E8C-6DA1E809B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589" y="3099644"/>
            <a:ext cx="3298483" cy="33791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BA31168-13A7-4CB9-8F83-0FF871156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3493" y="3099644"/>
            <a:ext cx="3601096" cy="33753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0B677DE-F205-4AF3-A9B2-D627BF23E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589" y="3115347"/>
            <a:ext cx="3597918" cy="34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6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9A8AC8AB-85DC-4ADB-9D3B-CF7471CA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867" y="664350"/>
            <a:ext cx="2841355" cy="1061821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9855345" cy="4964596"/>
            <a:chOff x="1078544" y="1577390"/>
            <a:chExt cx="9855345" cy="4964596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06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2339102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注意以下几点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2129800" y="2200285"/>
              <a:ext cx="8804089" cy="43417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在每个进程中用于实现互斥的</a:t>
              </a:r>
              <a:r>
                <a:rPr lang="en-US" altLang="zh-CN" sz="2000" b="1" dirty="0"/>
                <a:t>P(mutex)</a:t>
              </a:r>
              <a:r>
                <a:rPr lang="zh-CN" altLang="en-US" sz="2000" b="1" dirty="0"/>
                <a:t>和</a:t>
              </a:r>
              <a:r>
                <a:rPr lang="en-US" altLang="zh-CN" sz="2000" b="1" dirty="0"/>
                <a:t>V(mutex)</a:t>
              </a:r>
              <a:r>
                <a:rPr lang="zh-CN" altLang="en-US" sz="2000" b="1" dirty="0"/>
                <a:t>必须成对的出现</a:t>
              </a:r>
              <a:endParaRPr lang="en-US" altLang="zh-CN" sz="2000" b="1" dirty="0"/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对于资源型信号量</a:t>
              </a:r>
              <a:r>
                <a:rPr lang="en-US" altLang="zh-CN" sz="2000" b="1" dirty="0"/>
                <a:t>empty</a:t>
              </a:r>
              <a:r>
                <a:rPr lang="zh-CN" altLang="en-US" sz="2000" b="1" dirty="0"/>
                <a:t>和</a:t>
              </a:r>
              <a:r>
                <a:rPr lang="en-US" altLang="zh-CN" sz="2000" b="1" dirty="0"/>
                <a:t>full</a:t>
              </a:r>
              <a:r>
                <a:rPr lang="zh-CN" altLang="en-US" sz="2000" b="1" dirty="0"/>
                <a:t>的</a:t>
              </a:r>
              <a:r>
                <a:rPr lang="en-US" altLang="zh-CN" sz="2000" b="1" dirty="0"/>
                <a:t>P</a:t>
              </a:r>
              <a:r>
                <a:rPr lang="zh-CN" altLang="en-US" sz="2000" b="1" dirty="0"/>
                <a:t>和</a:t>
              </a:r>
              <a:r>
                <a:rPr lang="en-US" altLang="zh-CN" sz="2000" b="1" dirty="0"/>
                <a:t>V</a:t>
              </a:r>
              <a:r>
                <a:rPr lang="zh-CN" altLang="en-US" sz="2000" b="1" dirty="0"/>
                <a:t>操作，同样需要成对的出现，但他们分别处于不同的进程中</a:t>
              </a:r>
              <a:endParaRPr lang="en-US" altLang="zh-CN" sz="2000" b="1" dirty="0"/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如，</a:t>
              </a:r>
              <a:r>
                <a:rPr lang="en-US" altLang="zh-CN" sz="2000" b="1" dirty="0"/>
                <a:t>P(empty)</a:t>
              </a:r>
              <a:r>
                <a:rPr lang="zh-CN" altLang="en-US" sz="2000" b="1" dirty="0"/>
                <a:t>再生产者进程中，而</a:t>
              </a:r>
              <a:r>
                <a:rPr lang="en-US" altLang="zh-CN" sz="2000" b="1" dirty="0"/>
                <a:t>V(empty)</a:t>
              </a:r>
              <a:r>
                <a:rPr lang="zh-CN" altLang="en-US" sz="2000" b="1" dirty="0"/>
                <a:t>则在消费者进程中，生产者若因执行</a:t>
              </a:r>
              <a:r>
                <a:rPr lang="en-US" altLang="zh-CN" sz="2000" b="1" dirty="0"/>
                <a:t>P(empty)</a:t>
              </a:r>
              <a:r>
                <a:rPr lang="zh-CN" altLang="en-US" sz="2000" b="1" dirty="0"/>
                <a:t>而阻塞，则以后将由消费者进程将其唤醒。</a:t>
              </a:r>
              <a:endParaRPr lang="en-US" altLang="zh-CN" sz="2000" b="1" dirty="0"/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每个进程中的多个</a:t>
              </a:r>
              <a:r>
                <a:rPr lang="en-US" altLang="zh-CN" sz="2000" b="1" dirty="0"/>
                <a:t>P</a:t>
              </a:r>
              <a:r>
                <a:rPr lang="zh-CN" altLang="en-US" sz="2000" b="1" dirty="0"/>
                <a:t>操作顺序不能颠倒，应先执行对资源型信号量的</a:t>
              </a:r>
              <a:r>
                <a:rPr lang="en-US" altLang="zh-CN" sz="2000" b="1" dirty="0"/>
                <a:t>P</a:t>
              </a:r>
              <a:r>
                <a:rPr lang="zh-CN" altLang="en-US" sz="2000" b="1" dirty="0"/>
                <a:t>操作，然后再执行对互斥信号量的</a:t>
              </a:r>
              <a:r>
                <a:rPr lang="en-US" altLang="zh-CN" sz="2000" b="1" dirty="0"/>
                <a:t>P</a:t>
              </a:r>
              <a:r>
                <a:rPr lang="zh-CN" altLang="en-US" sz="2000" b="1" dirty="0"/>
                <a:t>操作，否则可能引起死锁</a:t>
              </a:r>
              <a:endParaRPr lang="en-US" altLang="zh-CN" sz="2000" b="1" dirty="0"/>
            </a:p>
            <a:p>
              <a:pPr marL="285750" indent="-28575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记住，只要存在多个同类进程，就一定会用到互斥变量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462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</p:spPr>
        <p:txBody>
          <a:bodyPr/>
          <a:lstStyle/>
          <a:p>
            <a:r>
              <a:rPr lang="en-US" altLang="zh-CN" sz="2000" dirty="0"/>
              <a:t>02 </a:t>
            </a:r>
            <a:r>
              <a:rPr lang="zh-CN" altLang="en-US" sz="2000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</p:spPr>
        <p:txBody>
          <a:bodyPr/>
          <a:lstStyle/>
          <a:p>
            <a:r>
              <a:rPr lang="en-US" altLang="zh-CN" sz="2000" dirty="0"/>
              <a:t>03 </a:t>
            </a:r>
            <a:r>
              <a:rPr lang="zh-CN" altLang="en-US" sz="2000" dirty="0"/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生产者</a:t>
            </a:r>
            <a:r>
              <a:rPr lang="en-US" altLang="zh-CN" sz="3200" b="1" dirty="0">
                <a:solidFill>
                  <a:srgbClr val="FF0000"/>
                </a:solidFill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</a:rPr>
              <a:t>消费者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9A8AC8AB-85DC-4ADB-9D3B-CF7471CA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867" y="664350"/>
            <a:ext cx="2841355" cy="1061821"/>
          </a:xfrm>
          <a:prstGeom prst="rect">
            <a:avLst/>
          </a:prstGeom>
        </p:spPr>
      </p:pic>
      <p:grpSp>
        <p:nvGrpSpPr>
          <p:cNvPr id="48" name="组合 47">
            <a:extLst>
              <a:ext uri="{FF2B5EF4-FFF2-40B4-BE49-F238E27FC236}">
                <a16:creationId xmlns:a16="http://schemas.microsoft.com/office/drawing/2014/main" id="{DD70611F-2468-4331-88C2-88093124EA9B}"/>
              </a:ext>
            </a:extLst>
          </p:cNvPr>
          <p:cNvGrpSpPr/>
          <p:nvPr/>
        </p:nvGrpSpPr>
        <p:grpSpPr>
          <a:xfrm>
            <a:off x="1078544" y="1577390"/>
            <a:ext cx="9452126" cy="2817685"/>
            <a:chOff x="1078544" y="1577390"/>
            <a:chExt cx="9452126" cy="2817685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8CEF8D3-78E4-45C9-87C0-8987BEB345FF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D3186BA-DE80-4CEC-925E-81A531230BEA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07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C1948FA9-16AC-4316-8538-0A32B83B0612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233DA030-D410-4187-9F6A-4D85DCB20C2D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8121195E-B5BD-4DE2-8201-D406CF36399F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B901CA-2590-4A49-9243-A2A93DFBC568}"/>
                </a:ext>
              </a:extLst>
            </p:cNvPr>
            <p:cNvSpPr/>
            <p:nvPr/>
          </p:nvSpPr>
          <p:spPr>
            <a:xfrm>
              <a:off x="1979607" y="157739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留个作业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3EB6ABC9-DB2D-409B-9D30-881CE27F1474}"/>
                </a:ext>
              </a:extLst>
            </p:cNvPr>
            <p:cNvSpPr/>
            <p:nvPr/>
          </p:nvSpPr>
          <p:spPr>
            <a:xfrm>
              <a:off x="1726581" y="2230443"/>
              <a:ext cx="8804089" cy="2164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桌子上只有一个盘子，每次只能向其存放一个水果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爸爸向盘子中放苹果，妈妈向盘子中放橘子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儿子专门等着吃盘子里的橘子，女儿专门等着吃盘子里放的苹果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只有盘子为空的时候，爸爸或妈妈才向盘子里面放水果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只有盘子里面有水果的时候，儿子或者女儿才从盘中取出自己想要的水果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2A99E1B-F5F5-4700-B6B7-1726DF4A6483}"/>
              </a:ext>
            </a:extLst>
          </p:cNvPr>
          <p:cNvGrpSpPr/>
          <p:nvPr/>
        </p:nvGrpSpPr>
        <p:grpSpPr>
          <a:xfrm>
            <a:off x="1078544" y="4335463"/>
            <a:ext cx="10024885" cy="2380642"/>
            <a:chOff x="1078544" y="1577390"/>
            <a:chExt cx="10024885" cy="238064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35CDEF6-3067-489E-934E-BBFFBE387878}"/>
                </a:ext>
              </a:extLst>
            </p:cNvPr>
            <p:cNvGrpSpPr/>
            <p:nvPr/>
          </p:nvGrpSpPr>
          <p:grpSpPr>
            <a:xfrm>
              <a:off x="1078544" y="1631086"/>
              <a:ext cx="809837" cy="1113914"/>
              <a:chOff x="611284" y="1140955"/>
              <a:chExt cx="809837" cy="1113914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E9380D9-35B5-4EB2-AD2F-1A9427E8EB22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08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1ADD4109-104B-42F9-A95B-98CE3F05DDCE}"/>
                  </a:ext>
                </a:extLst>
              </p:cNvPr>
              <p:cNvGrpSpPr/>
              <p:nvPr/>
            </p:nvGrpSpPr>
            <p:grpSpPr>
              <a:xfrm rot="11641273">
                <a:off x="1077022" y="1140955"/>
                <a:ext cx="246536" cy="1113914"/>
                <a:chOff x="421960" y="935930"/>
                <a:chExt cx="1125738" cy="5086391"/>
              </a:xfrm>
            </p:grpSpPr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B53D0A87-8C4F-4586-9098-7F092BB778C0}"/>
                    </a:ext>
                  </a:extLst>
                </p:cNvPr>
                <p:cNvCxnSpPr/>
                <p:nvPr/>
              </p:nvCxnSpPr>
              <p:spPr>
                <a:xfrm flipH="1">
                  <a:off x="497831" y="1966786"/>
                  <a:ext cx="1049867" cy="4055535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E7482E6-E91B-4CCD-88D6-5A9F3069F495}"/>
                    </a:ext>
                  </a:extLst>
                </p:cNvPr>
                <p:cNvSpPr/>
                <p:nvPr/>
              </p:nvSpPr>
              <p:spPr>
                <a:xfrm rot="865294">
                  <a:off x="421960" y="935930"/>
                  <a:ext cx="719665" cy="507255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546DCB9-41F7-4EBC-83C6-738D857B1417}"/>
                </a:ext>
              </a:extLst>
            </p:cNvPr>
            <p:cNvSpPr/>
            <p:nvPr/>
          </p:nvSpPr>
          <p:spPr>
            <a:xfrm>
              <a:off x="1979607" y="1577390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要求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BF12914-43AE-4D81-A04D-79DE4016C68A}"/>
                </a:ext>
              </a:extLst>
            </p:cNvPr>
            <p:cNvSpPr/>
            <p:nvPr/>
          </p:nvSpPr>
          <p:spPr>
            <a:xfrm>
              <a:off x="1726581" y="2230443"/>
              <a:ext cx="9376848" cy="17275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b="1" dirty="0"/>
                <a:t>A4</a:t>
              </a:r>
              <a:r>
                <a:rPr lang="zh-CN" altLang="en-US" b="1" dirty="0"/>
                <a:t>纸， 姓名学号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按步骤分析，有哪些进程，都是什么关系，需要哪些信号量，初值怎么设定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画出流程图，写出伪代码</a:t>
              </a:r>
              <a:endParaRPr lang="en-US" altLang="zh-CN" b="1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/>
                <a:t>能用代码实现的额外加分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557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2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FC5380D-E1A7-496D-BBC1-8A957ABCBD2E}"/>
              </a:ext>
            </a:extLst>
          </p:cNvPr>
          <p:cNvSpPr txBox="1"/>
          <p:nvPr/>
        </p:nvSpPr>
        <p:spPr>
          <a:xfrm>
            <a:off x="3997833" y="3903131"/>
            <a:ext cx="4174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下课！再见</a:t>
            </a:r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34CA9B-D323-4A13-9DC9-DE0A0A45FE0D}"/>
              </a:ext>
            </a:extLst>
          </p:cNvPr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2019NIIT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85346D-066F-453D-9869-9C4F801EC0A5}"/>
              </a:ext>
            </a:extLst>
          </p:cNvPr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BE7B67-16AE-4630-8411-EC684F59447E}"/>
              </a:ext>
            </a:extLst>
          </p:cNvPr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D91CA9E-663B-416C-9CF6-9DC405BFD3AE}"/>
              </a:ext>
            </a:extLst>
          </p:cNvPr>
          <p:cNvSpPr txBox="1"/>
          <p:nvPr/>
        </p:nvSpPr>
        <p:spPr>
          <a:xfrm>
            <a:off x="4650732" y="5021933"/>
            <a:ext cx="2924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哲学家就餐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ABB671-D7C7-43BF-AF9C-01F7A51FF771}"/>
              </a:ext>
            </a:extLst>
          </p:cNvPr>
          <p:cNvSpPr/>
          <p:nvPr/>
        </p:nvSpPr>
        <p:spPr>
          <a:xfrm>
            <a:off x="1527076" y="64512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狄克斯特拉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E97752-A679-44C8-8F15-C67859F1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1" y="1466849"/>
            <a:ext cx="3087220" cy="47460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98929E-D8FB-40F5-A7E8-6BCFFC72EA31}"/>
              </a:ext>
            </a:extLst>
          </p:cNvPr>
          <p:cNvSpPr/>
          <p:nvPr/>
        </p:nvSpPr>
        <p:spPr>
          <a:xfrm>
            <a:off x="3859490" y="645125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Dijkstra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55F433-D231-4DE7-9267-7AD55C7AF842}"/>
              </a:ext>
            </a:extLst>
          </p:cNvPr>
          <p:cNvSpPr txBox="1"/>
          <p:nvPr/>
        </p:nvSpPr>
        <p:spPr>
          <a:xfrm>
            <a:off x="4324781" y="1610821"/>
            <a:ext cx="7867220" cy="445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最短路径算法（</a:t>
            </a:r>
            <a:r>
              <a:rPr lang="en-US" altLang="zh-CN" sz="2400" b="1" dirty="0"/>
              <a:t>1956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最先觉察并提出“</a:t>
            </a:r>
            <a:r>
              <a:rPr lang="en-US" altLang="zh-CN" sz="2400" b="1" dirty="0" err="1"/>
              <a:t>goto</a:t>
            </a:r>
            <a:r>
              <a:rPr lang="zh-CN" altLang="en-US" sz="2400" b="1" dirty="0"/>
              <a:t>有害”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首创结构化程序设计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成功地解决了“实时中断”（</a:t>
            </a:r>
            <a:r>
              <a:rPr lang="en-US" altLang="zh-CN" sz="2400" b="1" dirty="0"/>
              <a:t>real-time interrupt)</a:t>
            </a:r>
            <a:r>
              <a:rPr lang="zh-CN" altLang="en-US" sz="2400" b="1" dirty="0"/>
              <a:t>问题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率先实现了世界上第一个</a:t>
            </a:r>
            <a:r>
              <a:rPr lang="en-US" altLang="zh-CN" sz="2400" b="1" dirty="0"/>
              <a:t>Algol 60</a:t>
            </a:r>
            <a:r>
              <a:rPr lang="zh-CN" altLang="en-US" sz="2400" b="1" dirty="0"/>
              <a:t>编译器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设计与实现了具有多道程序运行能力的操作系统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将每个进程分为就绪、运行和阻塞三个工作状态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设计了一种同步机制叫“</a:t>
            </a:r>
            <a:r>
              <a:rPr lang="en-US" altLang="zh-CN" sz="2400" b="1" dirty="0"/>
              <a:t>PV</a:t>
            </a:r>
            <a:r>
              <a:rPr lang="zh-CN" altLang="en-US" sz="2400" b="1" dirty="0"/>
              <a:t>操作”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79967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275339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基本概念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723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临界区互斥的基本方法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27788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信号量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92032" y="52778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管程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27787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经典同步问题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4E45FF-AF40-4197-9A1C-D2C478E5A0B3}"/>
              </a:ext>
            </a:extLst>
          </p:cNvPr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6B92D3-CFBF-42E2-8581-CA962D8DDA83}"/>
              </a:ext>
            </a:extLst>
          </p:cNvPr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 进程管理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第三节 同步与互斥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93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390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虽然软硬件方法都可以解决互斥问题，但是他们都存在一定的缺点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软件方法过于复杂，效率不高，不直观，而且存在“忙等”现象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对于用户进程，中断屏蔽方法不是一种合适的互斥机制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硬件指令方法又不能实现“让权等待”等缺点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      1956</a:t>
            </a:r>
            <a:r>
              <a:rPr lang="zh-CN" altLang="en-US" sz="2400" b="1" dirty="0"/>
              <a:t>年</a:t>
            </a:r>
            <a:r>
              <a:rPr lang="en-US" altLang="zh-CN" sz="2400" b="1" dirty="0" err="1"/>
              <a:t>Dijkastra</a:t>
            </a:r>
            <a:r>
              <a:rPr lang="zh-CN" altLang="en-US" sz="2400" b="1" dirty="0"/>
              <a:t>提出了一个同步机制，称为信号量。其基本思想是在多个相互合作的进程时间使用简单的信号来同步       </a:t>
            </a:r>
          </a:p>
        </p:txBody>
      </p:sp>
    </p:spTree>
    <p:extLst>
      <p:ext uri="{BB962C8B-B14F-4D97-AF65-F5344CB8AC3E}">
        <p14:creationId xmlns:p14="http://schemas.microsoft.com/office/powerpoint/2010/main" val="121241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57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由铁路交通管理中的信号灯：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个站台，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个资源的信号量</a:t>
            </a:r>
          </a:p>
        </p:txBody>
      </p:sp>
      <p:pic>
        <p:nvPicPr>
          <p:cNvPr id="41" name="Picture 6" descr="MCj03073580000[1]">
            <a:extLst>
              <a:ext uri="{FF2B5EF4-FFF2-40B4-BE49-F238E27FC236}">
                <a16:creationId xmlns:a16="http://schemas.microsoft.com/office/drawing/2014/main" id="{E70A214C-BD97-4ED4-94E4-2B4B367F4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2283718"/>
            <a:ext cx="9842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9" descr="MCj03073580000[1]">
            <a:extLst>
              <a:ext uri="{FF2B5EF4-FFF2-40B4-BE49-F238E27FC236}">
                <a16:creationId xmlns:a16="http://schemas.microsoft.com/office/drawing/2014/main" id="{E5BF1F65-CA48-4208-9A65-29832F7D1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3045718"/>
            <a:ext cx="9842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0" descr="MCj03073580000[1]">
            <a:extLst>
              <a:ext uri="{FF2B5EF4-FFF2-40B4-BE49-F238E27FC236}">
                <a16:creationId xmlns:a16="http://schemas.microsoft.com/office/drawing/2014/main" id="{0118ABF0-6446-4F93-A1C9-55A5AB780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3731518"/>
            <a:ext cx="9842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7">
            <a:extLst>
              <a:ext uri="{FF2B5EF4-FFF2-40B4-BE49-F238E27FC236}">
                <a16:creationId xmlns:a16="http://schemas.microsoft.com/office/drawing/2014/main" id="{74CEEA8B-4385-4902-A3AF-C60F89F4843E}"/>
              </a:ext>
            </a:extLst>
          </p:cNvPr>
          <p:cNvGrpSpPr>
            <a:grpSpLocks/>
          </p:cNvGrpSpPr>
          <p:nvPr/>
        </p:nvGrpSpPr>
        <p:grpSpPr bwMode="auto">
          <a:xfrm>
            <a:off x="1078463" y="4252218"/>
            <a:ext cx="9956683" cy="1612276"/>
            <a:chOff x="15" y="374"/>
            <a:chExt cx="4631" cy="548"/>
          </a:xfrm>
        </p:grpSpPr>
        <p:sp>
          <p:nvSpPr>
            <p:cNvPr id="45" name="Line 12">
              <a:extLst>
                <a:ext uri="{FF2B5EF4-FFF2-40B4-BE49-F238E27FC236}">
                  <a16:creationId xmlns:a16="http://schemas.microsoft.com/office/drawing/2014/main" id="{708D0D18-8725-4B94-BE0E-03247A3E2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" y="624"/>
              <a:ext cx="139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46" name="Line 13">
              <a:extLst>
                <a:ext uri="{FF2B5EF4-FFF2-40B4-BE49-F238E27FC236}">
                  <a16:creationId xmlns:a16="http://schemas.microsoft.com/office/drawing/2014/main" id="{46C04761-40E7-4B7E-A9F1-05530C866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74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47" name="Line 14">
              <a:extLst>
                <a:ext uri="{FF2B5EF4-FFF2-40B4-BE49-F238E27FC236}">
                  <a16:creationId xmlns:a16="http://schemas.microsoft.com/office/drawing/2014/main" id="{8F16B20D-ECF0-42D8-B6FF-79620C1F7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922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033AE1B1-4EDC-411D-A214-27D9AA5F5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" y="374"/>
              <a:ext cx="480" cy="259"/>
            </a:xfrm>
            <a:custGeom>
              <a:avLst/>
              <a:gdLst>
                <a:gd name="T0" fmla="*/ 0 w 480"/>
                <a:gd name="T1" fmla="*/ 94 h 294"/>
                <a:gd name="T2" fmla="*/ 144 w 480"/>
                <a:gd name="T3" fmla="*/ 77 h 294"/>
                <a:gd name="T4" fmla="*/ 336 w 480"/>
                <a:gd name="T5" fmla="*/ 16 h 294"/>
                <a:gd name="T6" fmla="*/ 480 w 480"/>
                <a:gd name="T7" fmla="*/ 0 h 2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94"/>
                <a:gd name="T14" fmla="*/ 480 w 480"/>
                <a:gd name="T15" fmla="*/ 294 h 2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94">
                  <a:moveTo>
                    <a:pt x="0" y="294"/>
                  </a:moveTo>
                  <a:cubicBezTo>
                    <a:pt x="23" y="293"/>
                    <a:pt x="88" y="281"/>
                    <a:pt x="144" y="240"/>
                  </a:cubicBezTo>
                  <a:cubicBezTo>
                    <a:pt x="200" y="199"/>
                    <a:pt x="280" y="88"/>
                    <a:pt x="336" y="48"/>
                  </a:cubicBezTo>
                  <a:cubicBezTo>
                    <a:pt x="392" y="8"/>
                    <a:pt x="436" y="4"/>
                    <a:pt x="480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A675580C-72D1-44FC-B458-D39D7F0456A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392" y="620"/>
              <a:ext cx="528" cy="302"/>
            </a:xfrm>
            <a:custGeom>
              <a:avLst/>
              <a:gdLst>
                <a:gd name="T0" fmla="*/ 0 w 480"/>
                <a:gd name="T1" fmla="*/ 479 h 285"/>
                <a:gd name="T2" fmla="*/ 338 w 480"/>
                <a:gd name="T3" fmla="*/ 403 h 285"/>
                <a:gd name="T4" fmla="*/ 794 w 480"/>
                <a:gd name="T5" fmla="*/ 81 h 285"/>
                <a:gd name="T6" fmla="*/ 1132 w 480"/>
                <a:gd name="T7" fmla="*/ 0 h 2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5"/>
                <a:gd name="T14" fmla="*/ 480 w 480"/>
                <a:gd name="T15" fmla="*/ 285 h 2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5">
                  <a:moveTo>
                    <a:pt x="0" y="285"/>
                  </a:moveTo>
                  <a:cubicBezTo>
                    <a:pt x="46" y="281"/>
                    <a:pt x="88" y="279"/>
                    <a:pt x="144" y="240"/>
                  </a:cubicBezTo>
                  <a:cubicBezTo>
                    <a:pt x="200" y="201"/>
                    <a:pt x="280" y="88"/>
                    <a:pt x="336" y="48"/>
                  </a:cubicBezTo>
                  <a:cubicBezTo>
                    <a:pt x="392" y="8"/>
                    <a:pt x="436" y="4"/>
                    <a:pt x="480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52D971A5-5818-4903-8550-E90608A6C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64" y="374"/>
              <a:ext cx="480" cy="259"/>
            </a:xfrm>
            <a:custGeom>
              <a:avLst/>
              <a:gdLst>
                <a:gd name="T0" fmla="*/ 0 w 480"/>
                <a:gd name="T1" fmla="*/ 94 h 294"/>
                <a:gd name="T2" fmla="*/ 144 w 480"/>
                <a:gd name="T3" fmla="*/ 77 h 294"/>
                <a:gd name="T4" fmla="*/ 336 w 480"/>
                <a:gd name="T5" fmla="*/ 16 h 294"/>
                <a:gd name="T6" fmla="*/ 480 w 480"/>
                <a:gd name="T7" fmla="*/ 0 h 2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94"/>
                <a:gd name="T14" fmla="*/ 480 w 480"/>
                <a:gd name="T15" fmla="*/ 294 h 2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94">
                  <a:moveTo>
                    <a:pt x="0" y="294"/>
                  </a:moveTo>
                  <a:cubicBezTo>
                    <a:pt x="34" y="286"/>
                    <a:pt x="88" y="281"/>
                    <a:pt x="144" y="240"/>
                  </a:cubicBezTo>
                  <a:cubicBezTo>
                    <a:pt x="200" y="199"/>
                    <a:pt x="280" y="88"/>
                    <a:pt x="336" y="48"/>
                  </a:cubicBezTo>
                  <a:cubicBezTo>
                    <a:pt x="392" y="8"/>
                    <a:pt x="436" y="4"/>
                    <a:pt x="480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5135E880-C22E-4298-9332-6B0721FD32CA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264" y="629"/>
              <a:ext cx="480" cy="293"/>
            </a:xfrm>
            <a:custGeom>
              <a:avLst/>
              <a:gdLst>
                <a:gd name="T0" fmla="*/ 0 w 436"/>
                <a:gd name="T1" fmla="*/ 453 h 277"/>
                <a:gd name="T2" fmla="*/ 237 w 436"/>
                <a:gd name="T3" fmla="*/ 398 h 277"/>
                <a:gd name="T4" fmla="*/ 692 w 436"/>
                <a:gd name="T5" fmla="*/ 79 h 277"/>
                <a:gd name="T6" fmla="*/ 1035 w 436"/>
                <a:gd name="T7" fmla="*/ 0 h 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6"/>
                <a:gd name="T13" fmla="*/ 0 h 277"/>
                <a:gd name="T14" fmla="*/ 436 w 436"/>
                <a:gd name="T15" fmla="*/ 277 h 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6" h="277">
                  <a:moveTo>
                    <a:pt x="0" y="272"/>
                  </a:moveTo>
                  <a:cubicBezTo>
                    <a:pt x="34" y="273"/>
                    <a:pt x="51" y="277"/>
                    <a:pt x="100" y="240"/>
                  </a:cubicBezTo>
                  <a:cubicBezTo>
                    <a:pt x="149" y="203"/>
                    <a:pt x="236" y="88"/>
                    <a:pt x="292" y="48"/>
                  </a:cubicBezTo>
                  <a:cubicBezTo>
                    <a:pt x="348" y="8"/>
                    <a:pt x="392" y="4"/>
                    <a:pt x="436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  <p:sp>
          <p:nvSpPr>
            <p:cNvPr id="52" name="Line 19">
              <a:extLst>
                <a:ext uri="{FF2B5EF4-FFF2-40B4-BE49-F238E27FC236}">
                  <a16:creationId xmlns:a16="http://schemas.microsoft.com/office/drawing/2014/main" id="{28374675-4D71-4F10-AE3B-9ECB59180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" y="629"/>
              <a:ext cx="9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eaVert" wrap="none" anchor="ctr"/>
            <a:lstStyle/>
            <a:p>
              <a:endParaRPr lang="zh-CN" altLang="en-US"/>
            </a:p>
          </p:txBody>
        </p:sp>
      </p:grpSp>
      <p:pic>
        <p:nvPicPr>
          <p:cNvPr id="53" name="Picture 27" descr="MCj03073580000[1]">
            <a:extLst>
              <a:ext uri="{FF2B5EF4-FFF2-40B4-BE49-F238E27FC236}">
                <a16:creationId xmlns:a16="http://schemas.microsoft.com/office/drawing/2014/main" id="{3B9220FA-FF5C-40FE-A103-E4281795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4417318"/>
            <a:ext cx="9842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20">
            <a:extLst>
              <a:ext uri="{FF2B5EF4-FFF2-40B4-BE49-F238E27FC236}">
                <a16:creationId xmlns:a16="http://schemas.microsoft.com/office/drawing/2014/main" id="{2D47777C-EDA4-489C-8657-B24767B31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9497" y="3261555"/>
            <a:ext cx="911389" cy="175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0">
            <a:extLst>
              <a:ext uri="{FF2B5EF4-FFF2-40B4-BE49-F238E27FC236}">
                <a16:creationId xmlns:a16="http://schemas.microsoft.com/office/drawing/2014/main" id="{1B0F44F8-B9A2-4AE9-B617-060FC3E3B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5797" y="3261559"/>
            <a:ext cx="911387" cy="175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20">
            <a:extLst>
              <a:ext uri="{FF2B5EF4-FFF2-40B4-BE49-F238E27FC236}">
                <a16:creationId xmlns:a16="http://schemas.microsoft.com/office/drawing/2014/main" id="{89D5836B-1B72-42A4-BD23-22C42D5F9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8587" y="3261554"/>
            <a:ext cx="911387" cy="175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23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89 0.20347 C 0.26237 0.21343 0.33711 0.22361 0.37929 0.20347 C 0.42135 0.1831 0.40794 0.10069 0.44088 0.08056 C 0.47383 0.06018 0.52539 0.07014 0.57721 0.08056 " pathEditMode="fixed" rAng="0" ptsTypes="AAAA">
                                      <p:cBhvr>
                                        <p:cTn id="13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9466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89 0.31459 C 0.25299 0.31621 0.31797 0.31829 0.36211 0.32061 C 0.40625 0.32246 0.42955 0.30857 0.45208 0.32709 C 0.47461 0.34445 0.47461 0.40788 0.49765 0.42709 C 0.52057 0.44607 0.57057 0.43727 0.58997 0.44028 " pathEditMode="fixed" rAng="0" ptsTypes="AAAAA">
                                      <p:cBhvr>
                                        <p:cTn id="1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0104" y="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95 0.11018 C 0.07995 0.10926 0.13385 0.10671 0.18789 0.10347 " pathEditMode="fixed" rAng="0" ptsTypes="AA">
                                      <p:cBhvr>
                                        <p:cTn id="32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5391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721 0.08056 C 0.63398 0.07268 0.69089 0.06458 0.72839 0.08264 C 0.76576 0.10139 0.74284 0.17037 0.80156 0.19074 C 0.86016 0.21157 0.97057 0.20833 1.08112 0.20602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5195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89 0.10347 C 0.21875 0.10741 0.24987 0.11204 0.27722 0.09213 C 0.30456 0.07246 0.30339 0.00556 0.35352 -0.01296 C 0.40391 -0.03171 0.54141 -0.01805 0.57904 -0.01898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9557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49 -0.00324 C 0.09049 -0.00255 0.13906 0.00069 0.18789 0.00347 " pathEditMode="fixed" rAng="0" ptsTypes="AA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870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8AF0D4-7BE1-4B70-B71D-2FEBD6FDF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5955" y="60864"/>
            <a:ext cx="156645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基本概念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0AA3C-DAFF-434D-8215-0F8C6EB114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20309" y="60864"/>
            <a:ext cx="1566454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 </a:t>
            </a:r>
            <a:r>
              <a:rPr lang="zh-CN" altLang="en-US" dirty="0"/>
              <a:t>基本方法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F57F91-FDE0-4A64-A3F6-A88EF746C8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01818" y="60864"/>
            <a:ext cx="1309974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03 </a:t>
            </a:r>
            <a:r>
              <a:rPr lang="zh-CN" altLang="en-US" dirty="0">
                <a:solidFill>
                  <a:schemeClr val="bg1"/>
                </a:solidFill>
              </a:rPr>
              <a:t>信号量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7299F3-9538-436B-82AF-D12FBD0E3B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66337" y="60864"/>
            <a:ext cx="1053494" cy="369332"/>
          </a:xfrm>
        </p:spPr>
        <p:txBody>
          <a:bodyPr/>
          <a:lstStyle/>
          <a:p>
            <a:r>
              <a:rPr lang="en-US" altLang="zh-CN" sz="2000" dirty="0"/>
              <a:t>04 </a:t>
            </a:r>
            <a:r>
              <a:rPr lang="zh-CN" altLang="en-US" sz="2000" dirty="0"/>
              <a:t>管程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77D43C2-8D8B-47D5-A578-016F31C667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4377" y="62759"/>
            <a:ext cx="1566454" cy="365543"/>
          </a:xfrm>
        </p:spPr>
        <p:txBody>
          <a:bodyPr/>
          <a:lstStyle/>
          <a:p>
            <a:r>
              <a:rPr lang="en-US" altLang="zh-CN" sz="2000" dirty="0"/>
              <a:t>05 </a:t>
            </a:r>
            <a:r>
              <a:rPr lang="zh-CN" altLang="en-US" sz="2000" dirty="0"/>
              <a:t>经典问题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F75C-ABDB-42CA-B3AD-3D430FA37243}"/>
              </a:ext>
            </a:extLst>
          </p:cNvPr>
          <p:cNvSpPr txBox="1"/>
          <p:nvPr/>
        </p:nvSpPr>
        <p:spPr>
          <a:xfrm>
            <a:off x="1461302" y="86847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信号量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B0174-3107-417E-BCDC-0E70844D481A}"/>
              </a:ext>
            </a:extLst>
          </p:cNvPr>
          <p:cNvSpPr txBox="1"/>
          <p:nvPr/>
        </p:nvSpPr>
        <p:spPr>
          <a:xfrm>
            <a:off x="923059" y="1879987"/>
            <a:ext cx="1035733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信号量是操作系统提供的一种协调共享资源访问的方法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OS</a:t>
            </a:r>
            <a:r>
              <a:rPr lang="zh-CN" altLang="en-US" sz="2400" b="1" dirty="0"/>
              <a:t>是管理者，地位高于进程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用信号量表示系统资源的数量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2DCCE0-76B1-4A3D-92F8-3EFFF1D6D4CE}"/>
              </a:ext>
            </a:extLst>
          </p:cNvPr>
          <p:cNvSpPr txBox="1"/>
          <p:nvPr/>
        </p:nvSpPr>
        <p:spPr>
          <a:xfrm>
            <a:off x="878136" y="3998193"/>
            <a:ext cx="10357338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信号是一种抽象的数据类型，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由一个整形变量（</a:t>
            </a:r>
            <a:r>
              <a:rPr lang="en-US" altLang="zh-CN" sz="2400" b="1" dirty="0" err="1"/>
              <a:t>sem</a:t>
            </a:r>
            <a:r>
              <a:rPr lang="zh-CN" altLang="en-US" sz="2400" b="1" dirty="0"/>
              <a:t>）和两个原子操作组成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P</a:t>
            </a:r>
            <a:r>
              <a:rPr lang="zh-CN" altLang="en-US" sz="2400" b="1" dirty="0"/>
              <a:t>（）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Prolaag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（荷兰语尝试、减少）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V</a:t>
            </a:r>
            <a:r>
              <a:rPr lang="zh-CN" altLang="en-US" sz="2400" b="1" dirty="0"/>
              <a:t>（）</a:t>
            </a:r>
            <a:r>
              <a:rPr lang="en-US" altLang="zh-CN" sz="2400" b="1" dirty="0" err="1"/>
              <a:t>Verhoog</a:t>
            </a:r>
            <a:r>
              <a:rPr lang="zh-CN" altLang="en-US" sz="2400" b="1" dirty="0"/>
              <a:t>（荷兰语增加）</a:t>
            </a:r>
          </a:p>
          <a:p>
            <a:pPr lvl="1">
              <a:lnSpc>
                <a:spcPct val="150000"/>
              </a:lnSpc>
            </a:pP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1231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rtlCol="0" anchor="ctr"/>
      <a:lstStyle>
        <a:defPPr algn="ctr">
          <a:defRPr sz="1600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a:style>
    </a:spDef>
    <a:lnDef>
      <a:spPr>
        <a:ln w="38100"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2400"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36613</TotalTime>
  <Words>3489</Words>
  <Application>Microsoft Office PowerPoint</Application>
  <PresentationFormat>宽屏</PresentationFormat>
  <Paragraphs>598</Paragraphs>
  <Slides>44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Century Gothic</vt:lpstr>
      <vt:lpstr>Wingdings</vt:lpstr>
      <vt:lpstr>Courier New</vt:lpstr>
      <vt:lpstr>等线</vt:lpstr>
      <vt:lpstr>微软雅黑</vt:lpstr>
      <vt:lpstr>Segoe UI Light</vt:lpstr>
      <vt:lpstr>Arial</vt:lpstr>
      <vt:lpstr>Monotype Sorts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志超</cp:lastModifiedBy>
  <cp:revision>785</cp:revision>
  <dcterms:created xsi:type="dcterms:W3CDTF">2015-08-18T02:51:41Z</dcterms:created>
  <dcterms:modified xsi:type="dcterms:W3CDTF">2021-11-10T08:03:37Z</dcterms:modified>
  <cp:category/>
</cp:coreProperties>
</file>